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666" r:id="rId2"/>
    <p:sldMasterId id="2147483672" r:id="rId3"/>
    <p:sldMasterId id="2147483681" r:id="rId4"/>
    <p:sldMasterId id="2147483683" r:id="rId5"/>
  </p:sldMasterIdLst>
  <p:notesMasterIdLst>
    <p:notesMasterId r:id="rId25"/>
  </p:notesMasterIdLst>
  <p:handoutMasterIdLst>
    <p:handoutMasterId r:id="rId26"/>
  </p:handoutMasterIdLst>
  <p:sldIdLst>
    <p:sldId id="273" r:id="rId6"/>
    <p:sldId id="285" r:id="rId7"/>
    <p:sldId id="286" r:id="rId8"/>
    <p:sldId id="287" r:id="rId9"/>
    <p:sldId id="288" r:id="rId10"/>
    <p:sldId id="289" r:id="rId11"/>
    <p:sldId id="290" r:id="rId12"/>
    <p:sldId id="291" r:id="rId13"/>
    <p:sldId id="292" r:id="rId14"/>
    <p:sldId id="293" r:id="rId15"/>
    <p:sldId id="275" r:id="rId16"/>
    <p:sldId id="276" r:id="rId17"/>
    <p:sldId id="277" r:id="rId18"/>
    <p:sldId id="278" r:id="rId19"/>
    <p:sldId id="281" r:id="rId20"/>
    <p:sldId id="279" r:id="rId21"/>
    <p:sldId id="280" r:id="rId22"/>
    <p:sldId id="283" r:id="rId23"/>
    <p:sldId id="284"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003B49"/>
    <a:srgbClr val="B2B4B2"/>
    <a:srgbClr val="509E2F"/>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autoAdjust="0"/>
    <p:restoredTop sz="94660"/>
  </p:normalViewPr>
  <p:slideViewPr>
    <p:cSldViewPr snapToGrid="0" snapToObjects="1" showGuides="1">
      <p:cViewPr varScale="1">
        <p:scale>
          <a:sx n="69" d="100"/>
          <a:sy n="69" d="100"/>
        </p:scale>
        <p:origin x="1560" y="96"/>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10/18/2018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F2661D-38EB-4C8D-960B-C6E4326EF57F}" type="datetimeFigureOut">
              <a:rPr lang="en-US" smtClean="0"/>
              <a:t>10/18/2018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27BD1B-37F5-4FEA-B832-15C200D4EA13}" type="slidenum">
              <a:rPr lang="en-US" smtClean="0"/>
              <a:t>‹#›</a:t>
            </a:fld>
            <a:endParaRPr lang="en-US" dirty="0"/>
          </a:p>
        </p:txBody>
      </p:sp>
    </p:spTree>
    <p:extLst>
      <p:ext uri="{BB962C8B-B14F-4D97-AF65-F5344CB8AC3E}">
        <p14:creationId xmlns:p14="http://schemas.microsoft.com/office/powerpoint/2010/main" val="359258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9818154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47833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95390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77616923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557593"/>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October 18, 2018</a:t>
            </a:r>
          </a:p>
          <a:p>
            <a:endParaRPr lang="en-US" sz="2800" b="1" dirty="0" smtClean="0"/>
          </a:p>
          <a:p>
            <a:r>
              <a:rPr lang="en-US" sz="2800" b="1" dirty="0" smtClean="0"/>
              <a:t>Dr. Robert J. Marley</a:t>
            </a:r>
          </a:p>
          <a:p>
            <a:r>
              <a:rPr lang="en-US" sz="2400" dirty="0" smtClean="0"/>
              <a:t>Provost and Executive Vice Chancellor</a:t>
            </a:r>
          </a:p>
          <a:p>
            <a:r>
              <a:rPr lang="en-US" sz="2400" dirty="0" smtClean="0"/>
              <a:t>for Academic Affairs</a:t>
            </a:r>
            <a:endParaRPr lang="en-US" sz="2400" dirty="0"/>
          </a:p>
        </p:txBody>
      </p:sp>
    </p:spTree>
    <p:extLst>
      <p:ext uri="{BB962C8B-B14F-4D97-AF65-F5344CB8AC3E}">
        <p14:creationId xmlns:p14="http://schemas.microsoft.com/office/powerpoint/2010/main" val="2571764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994183"/>
            <a:ext cx="8196210" cy="3158231"/>
          </a:xfrm>
        </p:spPr>
        <p:txBody>
          <a:bodyPr/>
          <a:lstStyle/>
          <a:p>
            <a:r>
              <a:rPr lang="en-US" dirty="0" smtClean="0"/>
              <a:t>Policy Status:</a:t>
            </a:r>
          </a:p>
          <a:p>
            <a:pPr lvl="1"/>
            <a:r>
              <a:rPr lang="en-US" dirty="0" smtClean="0"/>
              <a:t>Some drafts circulating</a:t>
            </a:r>
          </a:p>
          <a:p>
            <a:pPr lvl="1"/>
            <a:r>
              <a:rPr lang="en-US" dirty="0" smtClean="0"/>
              <a:t>Others drafts to be released to cognizant committees in near future</a:t>
            </a:r>
          </a:p>
          <a:p>
            <a:pPr lvl="1"/>
            <a:endParaRPr lang="en-US" dirty="0"/>
          </a:p>
          <a:p>
            <a:r>
              <a:rPr lang="en-US" dirty="0" smtClean="0"/>
              <a:t>Goal to update and </a:t>
            </a:r>
            <a:r>
              <a:rPr lang="en-US" smtClean="0"/>
              <a:t>implement by FY20</a:t>
            </a:r>
            <a:endParaRPr lang="en-US" dirty="0" smtClean="0"/>
          </a:p>
        </p:txBody>
      </p:sp>
      <p:sp>
        <p:nvSpPr>
          <p:cNvPr id="3" name="Text Placeholder 2"/>
          <p:cNvSpPr>
            <a:spLocks noGrp="1"/>
          </p:cNvSpPr>
          <p:nvPr>
            <p:ph type="body" sz="quarter" idx="12"/>
          </p:nvPr>
        </p:nvSpPr>
        <p:spPr>
          <a:xfrm>
            <a:off x="659305" y="1250184"/>
            <a:ext cx="8349514" cy="743999"/>
          </a:xfrm>
        </p:spPr>
        <p:txBody>
          <a:bodyPr>
            <a:normAutofit/>
          </a:bodyPr>
          <a:lstStyle/>
          <a:p>
            <a:r>
              <a:rPr lang="en-US" dirty="0" smtClean="0"/>
              <a:t>LEVERAGING RESOURCES </a:t>
            </a:r>
          </a:p>
        </p:txBody>
      </p:sp>
    </p:spTree>
    <p:extLst>
      <p:ext uri="{BB962C8B-B14F-4D97-AF65-F5344CB8AC3E}">
        <p14:creationId xmlns:p14="http://schemas.microsoft.com/office/powerpoint/2010/main" val="285949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569230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October 18, 2018</a:t>
            </a:r>
            <a:endParaRPr lang="en-US" dirty="0"/>
          </a:p>
        </p:txBody>
      </p:sp>
    </p:spTree>
    <p:extLst>
      <p:ext uri="{BB962C8B-B14F-4D97-AF65-F5344CB8AC3E}">
        <p14:creationId xmlns:p14="http://schemas.microsoft.com/office/powerpoint/2010/main" val="82117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72407337"/>
              </p:ext>
            </p:extLst>
          </p:nvPr>
        </p:nvGraphicFramePr>
        <p:xfrm>
          <a:off x="139332" y="1090152"/>
          <a:ext cx="8856624" cy="5610315"/>
        </p:xfrm>
        <a:graphic>
          <a:graphicData uri="http://schemas.openxmlformats.org/drawingml/2006/table">
            <a:tbl>
              <a:tblPr/>
              <a:tblGrid>
                <a:gridCol w="4362999">
                  <a:extLst>
                    <a:ext uri="{9D8B030D-6E8A-4147-A177-3AD203B41FA5}">
                      <a16:colId xmlns:a16="http://schemas.microsoft.com/office/drawing/2014/main" val="20000"/>
                    </a:ext>
                  </a:extLst>
                </a:gridCol>
                <a:gridCol w="4493625">
                  <a:extLst>
                    <a:ext uri="{9D8B030D-6E8A-4147-A177-3AD203B41FA5}">
                      <a16:colId xmlns:a16="http://schemas.microsoft.com/office/drawing/2014/main" val="20001"/>
                    </a:ext>
                  </a:extLst>
                </a:gridCol>
              </a:tblGrid>
              <a:tr h="236917">
                <a:tc>
                  <a:txBody>
                    <a:bodyPr/>
                    <a:lstStyle/>
                    <a:p>
                      <a:pPr algn="ctr"/>
                      <a:r>
                        <a:rPr lang="en-US" sz="1200" b="1" dirty="0" smtClean="0">
                          <a:solidFill>
                            <a:srgbClr val="005F83"/>
                          </a:solidFill>
                          <a:latin typeface="Orgon Slab" panose="02000503000000020004" pitchFamily="50" charset="0"/>
                        </a:rPr>
                        <a:t>Major Accomplishments</a:t>
                      </a:r>
                      <a:endParaRPr lang="en-US" sz="12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5F83"/>
                          </a:solidFill>
                          <a:latin typeface="Orgon Slab" panose="02000503000000020004" pitchFamily="50" charset="0"/>
                        </a:rPr>
                        <a:t>Immediate Plans</a:t>
                      </a:r>
                      <a:endParaRPr lang="en-US" sz="1600" b="1" dirty="0" smtClean="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912132">
                <a:tc rowSpan="3">
                  <a:txBody>
                    <a:bodyPr/>
                    <a:lstStyle/>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dirty="0" smtClean="0">
                          <a:solidFill>
                            <a:srgbClr val="509E2F"/>
                          </a:solidFill>
                          <a:latin typeface="Arial"/>
                          <a:cs typeface="Arial"/>
                        </a:rPr>
                        <a:t>Sept</a:t>
                      </a:r>
                      <a:r>
                        <a:rPr lang="en-US" sz="1600" baseline="0" dirty="0" smtClean="0">
                          <a:solidFill>
                            <a:srgbClr val="509E2F"/>
                          </a:solidFill>
                          <a:latin typeface="Arial"/>
                          <a:cs typeface="Arial"/>
                        </a:rPr>
                        <a:t> 4: Lunch &amp; Learn – Best Practices for Advising Graduate Students with faculty panel</a:t>
                      </a:r>
                    </a:p>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baseline="0" dirty="0" smtClean="0">
                          <a:solidFill>
                            <a:srgbClr val="509E2F"/>
                          </a:solidFill>
                          <a:latin typeface="Arial"/>
                          <a:cs typeface="Arial"/>
                        </a:rPr>
                        <a:t>Sept 5: Early Career Faculty Forum – Getting Started with Teaching</a:t>
                      </a:r>
                    </a:p>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baseline="0" dirty="0" smtClean="0">
                          <a:solidFill>
                            <a:srgbClr val="509E2F"/>
                          </a:solidFill>
                          <a:latin typeface="Arial"/>
                          <a:cs typeface="Arial"/>
                        </a:rPr>
                        <a:t>Sept 14 presentation: Results from the Gap Analysis of Faculty Development by Larry Gragg</a:t>
                      </a:r>
                      <a:endParaRPr lang="en-US" sz="1600" dirty="0" smtClean="0">
                        <a:solidFill>
                          <a:srgbClr val="509E2F"/>
                        </a:solidFill>
                        <a:latin typeface="Arial"/>
                        <a:cs typeface="Arial"/>
                      </a:endParaRPr>
                    </a:p>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dirty="0" smtClean="0">
                          <a:solidFill>
                            <a:srgbClr val="509E2F"/>
                          </a:solidFill>
                          <a:latin typeface="Arial"/>
                          <a:cs typeface="Arial"/>
                        </a:rPr>
                        <a:t>Sept 19: Early Career Faculty Forum – Undergraduate Advising 101</a:t>
                      </a:r>
                      <a:r>
                        <a:rPr lang="en-US" sz="1600" baseline="0" dirty="0" smtClean="0">
                          <a:solidFill>
                            <a:srgbClr val="509E2F"/>
                          </a:solidFill>
                          <a:latin typeface="Arial"/>
                          <a:cs typeface="Arial"/>
                        </a:rPr>
                        <a:t> with Academic Support</a:t>
                      </a:r>
                    </a:p>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baseline="0" dirty="0" smtClean="0">
                          <a:solidFill>
                            <a:srgbClr val="509E2F"/>
                          </a:solidFill>
                          <a:latin typeface="Arial"/>
                          <a:cs typeface="Arial"/>
                        </a:rPr>
                        <a:t>Sept 20 workshop: Assessment Techniques Part 1 – Rubrics with Instructional Design and Development</a:t>
                      </a:r>
                    </a:p>
                    <a:p>
                      <a:pPr marL="2857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600" baseline="0" dirty="0" smtClean="0">
                          <a:solidFill>
                            <a:srgbClr val="509E2F"/>
                          </a:solidFill>
                          <a:latin typeface="Arial"/>
                          <a:cs typeface="Arial"/>
                        </a:rPr>
                        <a:t>Faculty Teaching Award selection committee meeting and nomination review</a:t>
                      </a: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Review CAFE’s role in the university Strategic Plan and develop plans to implement strategic goals</a:t>
                      </a:r>
                    </a:p>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Continue to coordinate logistics of Faculty Campus Awards process, award announcements and banquet coordination</a:t>
                      </a:r>
                    </a:p>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Coordinate logistics of Outstanding Teaching Award recognition event</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06795">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indent="0" algn="ctr" defTabSz="457200" rtl="0" eaLnBrk="1" fontAlgn="auto" latinLnBrk="0" hangingPunct="1">
                        <a:lnSpc>
                          <a:spcPct val="100000"/>
                        </a:lnSpc>
                        <a:spcBef>
                          <a:spcPts val="1200"/>
                        </a:spcBef>
                        <a:spcAft>
                          <a:spcPts val="0"/>
                        </a:spcAft>
                        <a:buClr>
                          <a:srgbClr val="509E2F"/>
                        </a:buClr>
                        <a:buSzPct val="100000"/>
                        <a:buFont typeface="Wingdings 3" panose="05040102010807070707" pitchFamily="18" charset="2"/>
                        <a:buNone/>
                        <a:tabLst/>
                        <a:defRPr/>
                      </a:pPr>
                      <a:r>
                        <a:rPr lang="en-US" sz="1200" b="1" dirty="0" smtClean="0">
                          <a:solidFill>
                            <a:srgbClr val="005F83"/>
                          </a:solidFill>
                          <a:latin typeface="Orgon Slab" panose="02000503000000020004" pitchFamily="50" charset="0"/>
                        </a:rPr>
                        <a:t>Upcoming Events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133976">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Early Career Faculty Forums: Oct 3 – Identifying Research Sponsors &amp; Finding Funding; Oct 3 – Scholarship of Teaching and Learning; Oct 17 – Meeting with the Master Mentors; Oct 31 – Office of Sponsored Programs; Oct 31 – Selecting Course Materials and AOER with IDD</a:t>
                      </a:r>
                    </a:p>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Oct 8 – Master Mentors check-in meeting</a:t>
                      </a:r>
                    </a:p>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Oct 11 – Design Thinking workshop</a:t>
                      </a:r>
                    </a:p>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Oct 19 – </a:t>
                      </a:r>
                      <a:r>
                        <a:rPr lang="en-US" sz="1400" baseline="0" smtClean="0">
                          <a:solidFill>
                            <a:srgbClr val="509E2F"/>
                          </a:solidFill>
                          <a:latin typeface="Arial"/>
                          <a:cs typeface="Arial"/>
                        </a:rPr>
                        <a:t>Lunch &amp; </a:t>
                      </a:r>
                      <a:r>
                        <a:rPr lang="en-US" sz="1400" baseline="0" dirty="0" smtClean="0">
                          <a:solidFill>
                            <a:srgbClr val="509E2F"/>
                          </a:solidFill>
                          <a:latin typeface="Arial"/>
                          <a:cs typeface="Arial"/>
                        </a:rPr>
                        <a:t>Learn: Enhancing Your Research Visibility with Marketing and Communications</a:t>
                      </a:r>
                    </a:p>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Oct 25 – Assessment Techniques Part 2 – Examples from Faculty</a:t>
                      </a:r>
                    </a:p>
                    <a:p>
                      <a:pPr marL="285750" indent="-285750">
                        <a:spcBef>
                          <a:spcPts val="0"/>
                        </a:spcBef>
                        <a:buClr>
                          <a:srgbClr val="509E2F"/>
                        </a:buClr>
                        <a:buSzPct val="100000"/>
                        <a:buFont typeface="Wingdings" panose="05000000000000000000" pitchFamily="2" charset="2"/>
                        <a:buChar char="Ø"/>
                      </a:pPr>
                      <a:r>
                        <a:rPr lang="en-US" sz="1400" baseline="0" dirty="0" smtClean="0">
                          <a:solidFill>
                            <a:srgbClr val="509E2F"/>
                          </a:solidFill>
                          <a:latin typeface="Arial"/>
                          <a:cs typeface="Arial"/>
                        </a:rPr>
                        <a:t>Faculty Campus Awards Selection Committees to review nominations week of Oct 8 – 12 (Excellence, Achievement, Research, Service)</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60962" y="337118"/>
            <a:ext cx="8987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09E2F"/>
                </a:solidFill>
                <a:effectLst/>
                <a:uLnTx/>
                <a:uFillTx/>
                <a:latin typeface="Orgon Slab" panose="02000503000000020004" pitchFamily="50" charset="0"/>
                <a:ea typeface="+mn-ea"/>
                <a:cs typeface="+mn-cs"/>
              </a:rPr>
              <a:t>Center for Advancing Faculty Excellence (CAFE)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09E2F"/>
                </a:solidFill>
                <a:effectLst/>
                <a:uLnTx/>
                <a:uFillTx/>
                <a:latin typeface="Orgon Slab" panose="02000503000000020004" pitchFamily="50" charset="0"/>
                <a:ea typeface="+mn-ea"/>
                <a:cs typeface="+mn-cs"/>
              </a:rPr>
              <a:t>September 2018 Update</a:t>
            </a:r>
            <a:endParaRPr kumimoji="0" lang="en-US" sz="1200" b="0" i="0" u="none" strike="noStrike" kern="1200" cap="none" spc="0" normalizeH="0" baseline="0" noProof="0" dirty="0">
              <a:ln>
                <a:noFill/>
              </a:ln>
              <a:solidFill>
                <a:srgbClr val="509E2F"/>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312386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5326" y="668973"/>
            <a:ext cx="8610188" cy="4423342"/>
          </a:xfrm>
        </p:spPr>
        <p:txBody>
          <a:bodyPr/>
          <a:lstStyle/>
          <a:p>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Lianyi Chen’s</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MAE Assistant Professor’s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research was featured at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Argonne National </a:t>
            </a:r>
            <a:r>
              <a:rPr lang="en-US" sz="1600" b="1"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Laboratory</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This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study (Additive Manufacturing)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is useful to the 3-D printing community to overcome a major barrier to making parts with fewer defects.</a:t>
            </a:r>
            <a:endPar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Jonathan Kimball</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ECE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Professor,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Robert Landers</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MAE</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Professor and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Jonghyun Park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MAE</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Assistant Professor,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and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three private companies will combine their expertise to create charging stations for electric vehicles that could charge a car in less than 10 minutes – matching the time it takes to fill up a conventional vehicle with gasoline. Kimball is leading a team that received a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$2.9 million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grant from the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U.S. Department of Energy (DOE)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to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develop.</a:t>
            </a:r>
          </a:p>
          <a:p>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Mohamed </a:t>
            </a:r>
            <a:r>
              <a:rPr lang="en-US" sz="1600" b="1" dirty="0" err="1">
                <a:solidFill>
                  <a:srgbClr val="005F83"/>
                </a:solidFill>
                <a:latin typeface="Calibri" panose="020F0502020204030204" pitchFamily="34" charset="0"/>
                <a:ea typeface="Calibri" panose="020F0502020204030204" pitchFamily="34" charset="0"/>
                <a:cs typeface="Times New Roman" panose="02020603050405020304" pitchFamily="18" charset="0"/>
              </a:rPr>
              <a:t>Elgawady’s</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err="1">
                <a:solidFill>
                  <a:srgbClr val="005F83"/>
                </a:solidFill>
                <a:latin typeface="Calibri" panose="020F0502020204030204" pitchFamily="34" charset="0"/>
                <a:ea typeface="Calibri" panose="020F0502020204030204" pitchFamily="34" charset="0"/>
                <a:cs typeface="Times New Roman" panose="02020603050405020304" pitchFamily="18" charset="0"/>
              </a:rPr>
              <a:t>CArEE</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 Professor</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along with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the help of the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Missouri Department of Transportation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has been studying ways to make rubber chip and seal for roads to cut costs and help with recycling. </a:t>
            </a:r>
          </a:p>
          <a:p>
            <a:r>
              <a:rPr lang="en-US" sz="1600" b="1"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Yun </a:t>
            </a:r>
            <a:r>
              <a:rPr lang="en-US" sz="1600" b="1" dirty="0" err="1">
                <a:solidFill>
                  <a:srgbClr val="005F83"/>
                </a:solidFill>
                <a:latin typeface="Calibri" panose="020F0502020204030204" pitchFamily="34" charset="0"/>
                <a:ea typeface="Calibri" panose="020F0502020204030204" pitchFamily="34" charset="0"/>
                <a:cs typeface="Times New Roman" panose="02020603050405020304" pitchFamily="18" charset="0"/>
              </a:rPr>
              <a:t>Seong</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 Song</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MAE Assistant Professor</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has been awarded an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NSF EAGER grant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of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$299,928</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where he is the PI and Dr. Devin Burns (Assistant Professor in Psychology) is the co-PI. This grant from the M3X program aims at developing a physically interactive robot to measure and analyze human movement during interactive tasks</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a:t>
            </a:r>
          </a:p>
          <a:p>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Serhat Hosder</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Associate Professor of </a:t>
            </a:r>
            <a:r>
              <a:rPr lang="en-US" sz="1600" u="sng" dirty="0">
                <a:solidFill>
                  <a:srgbClr val="005F83"/>
                </a:solidFill>
                <a:latin typeface="Calibri" panose="020F0502020204030204" pitchFamily="34" charset="0"/>
                <a:ea typeface="Calibri" panose="020F0502020204030204" pitchFamily="34" charset="0"/>
                <a:cs typeface="Times New Roman" panose="02020603050405020304" pitchFamily="18" charset="0"/>
              </a:rPr>
              <a:t>Aerospace Engineering</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recently received the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NASA Langley Research Center’s prestigious Henry J. E. Reid Award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as the second-place winner in 2018 for his journal article on hypersonic reentry.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The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Reid Award is NASA Langley’s top award recognizing technical excellence in research publications</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a:t>
            </a:r>
          </a:p>
          <a:p>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Nicolas Ali </a:t>
            </a:r>
            <a:r>
              <a:rPr lang="en-US" sz="1600" b="1" dirty="0" err="1">
                <a:solidFill>
                  <a:srgbClr val="005F83"/>
                </a:solidFill>
                <a:latin typeface="Calibri" panose="020F0502020204030204" pitchFamily="34" charset="0"/>
                <a:ea typeface="Calibri" panose="020F0502020204030204" pitchFamily="34" charset="0"/>
                <a:cs typeface="Times New Roman" panose="02020603050405020304" pitchFamily="18" charset="0"/>
              </a:rPr>
              <a:t>Libre</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Assistant Teaching Professor of </a:t>
            </a:r>
            <a:r>
              <a:rPr lang="en-US" sz="1600" u="sng"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Structural Engineering</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was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awarded </a:t>
            </a:r>
            <a:endPar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buNone/>
            </a:pP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the </a:t>
            </a:r>
            <a:r>
              <a:rPr lang="en-US" sz="1600" b="1" dirty="0">
                <a:solidFill>
                  <a:srgbClr val="005F83"/>
                </a:solidFill>
                <a:latin typeface="Calibri" panose="020F0502020204030204" pitchFamily="34" charset="0"/>
                <a:ea typeface="Calibri" panose="020F0502020204030204" pitchFamily="34" charset="0"/>
                <a:cs typeface="Times New Roman" panose="02020603050405020304" pitchFamily="18" charset="0"/>
              </a:rPr>
              <a:t>2018 Focus on Teaching and Technology Conference (FTTC) Teaching with Technology Award </a:t>
            </a:r>
            <a:r>
              <a:rPr lang="en-US" sz="1600" dirty="0">
                <a:solidFill>
                  <a:srgbClr val="005F83"/>
                </a:solidFill>
                <a:latin typeface="Calibri" panose="020F0502020204030204" pitchFamily="34" charset="0"/>
                <a:ea typeface="Calibri" panose="020F0502020204030204" pitchFamily="34" charset="0"/>
                <a:cs typeface="Times New Roman" panose="02020603050405020304" pitchFamily="18" charset="0"/>
              </a:rPr>
              <a:t>in recognition of his innovative approaches to using technology to promote student engagement, exceptional learning opportunities and a climate of high academic standards</a:t>
            </a:r>
            <a:r>
              <a:rPr lang="en-US" sz="16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rPr>
              <a:t>.</a:t>
            </a:r>
          </a:p>
          <a:p>
            <a:endParaRPr lang="en-US" sz="14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solidFill>
                <a:srgbClr val="005F83"/>
              </a:solidFill>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rgbClr val="005F83"/>
              </a:solidFill>
            </a:endParaRPr>
          </a:p>
        </p:txBody>
      </p:sp>
      <p:sp>
        <p:nvSpPr>
          <p:cNvPr id="3" name="Text Placeholder 2"/>
          <p:cNvSpPr>
            <a:spLocks noGrp="1"/>
          </p:cNvSpPr>
          <p:nvPr>
            <p:ph type="body" sz="quarter" idx="12"/>
          </p:nvPr>
        </p:nvSpPr>
        <p:spPr>
          <a:xfrm>
            <a:off x="414853" y="278484"/>
            <a:ext cx="8311135" cy="490851"/>
          </a:xfrm>
        </p:spPr>
        <p:txBody>
          <a:bodyPr>
            <a:normAutofit lnSpcReduction="10000"/>
          </a:bodyPr>
          <a:lstStyle/>
          <a:p>
            <a:pPr algn="ctr"/>
            <a:r>
              <a:rPr lang="en-US" dirty="0" smtClean="0"/>
              <a:t>College of Engineering and Computing</a:t>
            </a:r>
            <a:endParaRPr lang="en-US" dirty="0"/>
          </a:p>
        </p:txBody>
      </p:sp>
    </p:spTree>
    <p:extLst>
      <p:ext uri="{BB962C8B-B14F-4D97-AF65-F5344CB8AC3E}">
        <p14:creationId xmlns:p14="http://schemas.microsoft.com/office/powerpoint/2010/main" val="64739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4641" y="1116620"/>
            <a:ext cx="8880227" cy="5574321"/>
          </a:xfrm>
        </p:spPr>
        <p:txBody>
          <a:bodyPr/>
          <a:lstStyle/>
          <a:p>
            <a:r>
              <a:rPr lang="en-US" sz="2500" b="1" dirty="0">
                <a:solidFill>
                  <a:srgbClr val="005F83"/>
                </a:solidFill>
                <a:latin typeface="Orgon Slab" panose="02000503000000020004" pitchFamily="50" charset="0"/>
              </a:rPr>
              <a:t>First Year Research </a:t>
            </a:r>
            <a:r>
              <a:rPr lang="en-US" sz="2500" b="1" dirty="0" smtClean="0">
                <a:solidFill>
                  <a:srgbClr val="005F83"/>
                </a:solidFill>
                <a:latin typeface="Orgon Slab" panose="02000503000000020004" pitchFamily="50" charset="0"/>
              </a:rPr>
              <a:t>Experience (FYRE)</a:t>
            </a:r>
            <a:r>
              <a:rPr lang="en-US" sz="2500" b="1" dirty="0">
                <a:solidFill>
                  <a:srgbClr val="005F83"/>
                </a:solidFill>
                <a:latin typeface="Orgon Slab" panose="02000503000000020004" pitchFamily="50" charset="0"/>
              </a:rPr>
              <a:t> </a:t>
            </a:r>
            <a:r>
              <a:rPr lang="en-US" sz="1800" dirty="0" smtClean="0">
                <a:solidFill>
                  <a:srgbClr val="005F83"/>
                </a:solidFill>
                <a:latin typeface="Orgon Slab" panose="02000503000000020004" pitchFamily="50" charset="0"/>
              </a:rPr>
              <a:t>pairs faculty mentors with first year students in an apprentice-style research partnership.  Specifically, this program encourages faculty to work one-on-one with motivated students to teach them the basics of discipline-based research.  The students benefit from this apprenticeship and, ideally, are inspired to go on to do more advanced research.  At the same time, the faculty members benefit from successful collaborations with the student.  Research pairs are formed during the fall semester, and the research itself is conducted during the spring semester.  Each April, all FYRE students participate in ST&amp;’s Undergraduate Research Conference, where they can showcase what they’ve accomplished.</a:t>
            </a:r>
          </a:p>
          <a:p>
            <a:pPr>
              <a:lnSpc>
                <a:spcPts val="2700"/>
              </a:lnSpc>
            </a:pPr>
            <a:r>
              <a:rPr lang="en-US" b="1" dirty="0" smtClean="0">
                <a:solidFill>
                  <a:srgbClr val="005F83"/>
                </a:solidFill>
                <a:latin typeface="Orgon Slab" panose="02000503000000020004" pitchFamily="50" charset="0"/>
              </a:rPr>
              <a:t>Faculty mentors receive $500 in professional development funds, and FYRE students, upon a satisfactory review, receive a $500 stipend.</a:t>
            </a:r>
          </a:p>
          <a:p>
            <a:pPr>
              <a:lnSpc>
                <a:spcPts val="2700"/>
              </a:lnSpc>
            </a:pPr>
            <a:r>
              <a:rPr lang="en-US" b="1" dirty="0" smtClean="0">
                <a:solidFill>
                  <a:srgbClr val="005F83"/>
                </a:solidFill>
                <a:latin typeface="Orgon Slab" panose="02000503000000020004" pitchFamily="50" charset="0"/>
              </a:rPr>
              <a:t>35 teams in 2018-19, with all 11 CASB departments participating</a:t>
            </a:r>
          </a:p>
          <a:p>
            <a:pPr lvl="1"/>
            <a:r>
              <a:rPr lang="en-US" sz="1800" dirty="0" smtClean="0">
                <a:solidFill>
                  <a:srgbClr val="005F83"/>
                </a:solidFill>
                <a:latin typeface="Orgon Slab" panose="02000503000000020004" pitchFamily="50" charset="0"/>
              </a:rPr>
              <a:t>2017-18 had 18 teams with 6 CASB departments participating</a:t>
            </a:r>
          </a:p>
          <a:p>
            <a:pPr lvl="1"/>
            <a:r>
              <a:rPr lang="en-US" sz="1800" dirty="0" smtClean="0">
                <a:solidFill>
                  <a:srgbClr val="005F83"/>
                </a:solidFill>
                <a:latin typeface="Orgon Slab" panose="02000503000000020004" pitchFamily="50" charset="0"/>
              </a:rPr>
              <a:t>2016-17 had 9 teams with 6 CASB departments participating</a:t>
            </a:r>
            <a:endParaRPr lang="en-US" sz="1800" dirty="0">
              <a:solidFill>
                <a:srgbClr val="003B49"/>
              </a:solidFill>
              <a:latin typeface="Orgon Slab" panose="02000503000000020004" pitchFamily="50" charset="0"/>
            </a:endParaRPr>
          </a:p>
        </p:txBody>
      </p:sp>
      <p:sp>
        <p:nvSpPr>
          <p:cNvPr id="3" name="Text Placeholder 2"/>
          <p:cNvSpPr>
            <a:spLocks noGrp="1"/>
          </p:cNvSpPr>
          <p:nvPr>
            <p:ph type="body" sz="quarter" idx="12"/>
          </p:nvPr>
        </p:nvSpPr>
        <p:spPr>
          <a:xfrm>
            <a:off x="414853" y="307726"/>
            <a:ext cx="8311135" cy="861646"/>
          </a:xfrm>
        </p:spPr>
        <p:txBody>
          <a:bodyPr>
            <a:normAutofit lnSpcReduction="10000"/>
          </a:bodyPr>
          <a:lstStyle/>
          <a:p>
            <a:pPr algn="ctr"/>
            <a:r>
              <a:rPr lang="en-US" b="1" dirty="0" smtClean="0">
                <a:latin typeface="Orgon Slab" panose="02000503000000020004" pitchFamily="50" charset="0"/>
              </a:rPr>
              <a:t>College of Arts, Sciences, and Business</a:t>
            </a:r>
          </a:p>
          <a:p>
            <a:pPr algn="ctr"/>
            <a:r>
              <a:rPr lang="en-US" sz="2200" dirty="0">
                <a:latin typeface="Orgon Slab" panose="02000503000000020004" pitchFamily="50" charset="0"/>
              </a:rPr>
              <a:t>https://casb.mst.edu/research/fyre/</a:t>
            </a:r>
            <a:endParaRPr lang="en-US" sz="2200" dirty="0" smtClean="0">
              <a:latin typeface="Orgon Slab" panose="02000503000000020004" pitchFamily="50" charset="0"/>
            </a:endParaRPr>
          </a:p>
        </p:txBody>
      </p:sp>
    </p:spTree>
    <p:extLst>
      <p:ext uri="{BB962C8B-B14F-4D97-AF65-F5344CB8AC3E}">
        <p14:creationId xmlns:p14="http://schemas.microsoft.com/office/powerpoint/2010/main" val="296977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2193" y="1146005"/>
            <a:ext cx="8808071" cy="5145067"/>
          </a:xfrm>
        </p:spPr>
        <p:txBody>
          <a:bodyPr/>
          <a:lstStyle/>
          <a:p>
            <a:r>
              <a:rPr lang="en-US" sz="1900" b="1" dirty="0" smtClean="0">
                <a:solidFill>
                  <a:srgbClr val="005F83"/>
                </a:solidFill>
              </a:rPr>
              <a:t>Student Success Center – Minors in Motions – Harry Potter Themed</a:t>
            </a:r>
          </a:p>
          <a:p>
            <a:pPr lvl="1">
              <a:buFont typeface="Arial" panose="020B0604020202020204" pitchFamily="34" charset="0"/>
              <a:buChar char="•"/>
            </a:pPr>
            <a:r>
              <a:rPr lang="en-US" sz="1600" dirty="0" smtClean="0">
                <a:solidFill>
                  <a:srgbClr val="005F83"/>
                </a:solidFill>
              </a:rPr>
              <a:t>Freshman can reconnect with their opening week team at the Miner </a:t>
            </a:r>
            <a:r>
              <a:rPr lang="en-US" sz="1600" dirty="0">
                <a:solidFill>
                  <a:srgbClr val="005F83"/>
                </a:solidFill>
              </a:rPr>
              <a:t>S</a:t>
            </a:r>
            <a:r>
              <a:rPr lang="en-US" sz="1600" dirty="0" smtClean="0">
                <a:solidFill>
                  <a:srgbClr val="005F83"/>
                </a:solidFill>
              </a:rPr>
              <a:t>chool of Witchcraft  &amp; Wizardry. </a:t>
            </a:r>
          </a:p>
          <a:p>
            <a:pPr lvl="1">
              <a:buFont typeface="Arial" panose="020B0604020202020204" pitchFamily="34" charset="0"/>
              <a:buChar char="•"/>
            </a:pPr>
            <a:r>
              <a:rPr lang="en-US" sz="1600" dirty="0" smtClean="0">
                <a:solidFill>
                  <a:srgbClr val="005F83"/>
                </a:solidFill>
              </a:rPr>
              <a:t>October 18</a:t>
            </a:r>
            <a:r>
              <a:rPr lang="en-US" sz="1600" baseline="30000" dirty="0" smtClean="0">
                <a:solidFill>
                  <a:srgbClr val="005F83"/>
                </a:solidFill>
              </a:rPr>
              <a:t>th</a:t>
            </a:r>
            <a:r>
              <a:rPr lang="en-US" sz="1600" dirty="0" smtClean="0">
                <a:solidFill>
                  <a:srgbClr val="005F83"/>
                </a:solidFill>
              </a:rPr>
              <a:t> in the Havener Center</a:t>
            </a:r>
          </a:p>
          <a:p>
            <a:pPr lvl="1">
              <a:buFont typeface="Arial" panose="020B0604020202020204" pitchFamily="34" charset="0"/>
              <a:buChar char="•"/>
            </a:pPr>
            <a:r>
              <a:rPr lang="en-US" sz="1600" dirty="0" smtClean="0">
                <a:solidFill>
                  <a:srgbClr val="005F83"/>
                </a:solidFill>
              </a:rPr>
              <a:t>1</a:t>
            </a:r>
            <a:r>
              <a:rPr lang="en-US" sz="1600" baseline="30000" dirty="0" smtClean="0">
                <a:solidFill>
                  <a:srgbClr val="005F83"/>
                </a:solidFill>
              </a:rPr>
              <a:t>st</a:t>
            </a:r>
            <a:r>
              <a:rPr lang="en-US" sz="1600" dirty="0" smtClean="0">
                <a:solidFill>
                  <a:srgbClr val="005F83"/>
                </a:solidFill>
              </a:rPr>
              <a:t> session 3:45-5:00pm</a:t>
            </a:r>
            <a:endParaRPr lang="en-US" sz="1600" dirty="0">
              <a:solidFill>
                <a:srgbClr val="005F83"/>
              </a:solidFill>
            </a:endParaRPr>
          </a:p>
          <a:p>
            <a:pPr lvl="1">
              <a:buFont typeface="Arial" panose="020B0604020202020204" pitchFamily="34" charset="0"/>
              <a:buChar char="•"/>
            </a:pPr>
            <a:r>
              <a:rPr lang="en-US" sz="1600" dirty="0" smtClean="0">
                <a:solidFill>
                  <a:srgbClr val="005F83"/>
                </a:solidFill>
              </a:rPr>
              <a:t>2</a:t>
            </a:r>
            <a:r>
              <a:rPr lang="en-US" sz="1600" baseline="30000" dirty="0" smtClean="0">
                <a:solidFill>
                  <a:srgbClr val="005F83"/>
                </a:solidFill>
              </a:rPr>
              <a:t>nd</a:t>
            </a:r>
            <a:r>
              <a:rPr lang="en-US" sz="1600" dirty="0" smtClean="0">
                <a:solidFill>
                  <a:srgbClr val="005F83"/>
                </a:solidFill>
              </a:rPr>
              <a:t> session 5:00-6:00pm</a:t>
            </a:r>
          </a:p>
          <a:p>
            <a:r>
              <a:rPr lang="en-US" sz="1900" b="1" dirty="0">
                <a:solidFill>
                  <a:srgbClr val="005F83"/>
                </a:solidFill>
              </a:rPr>
              <a:t>Library – New Hours – Open 24/7</a:t>
            </a:r>
          </a:p>
          <a:p>
            <a:pPr lvl="1">
              <a:buFont typeface="Arial" panose="020B0604020202020204" pitchFamily="34" charset="0"/>
              <a:buChar char="•"/>
            </a:pPr>
            <a:r>
              <a:rPr lang="en-US" sz="1600" dirty="0">
                <a:solidFill>
                  <a:srgbClr val="005F83"/>
                </a:solidFill>
              </a:rPr>
              <a:t>24 hour access began September 10</a:t>
            </a:r>
            <a:r>
              <a:rPr lang="en-US" sz="1600" baseline="30000" dirty="0">
                <a:solidFill>
                  <a:srgbClr val="005F83"/>
                </a:solidFill>
              </a:rPr>
              <a:t>th</a:t>
            </a:r>
            <a:r>
              <a:rPr lang="en-US" sz="1600" dirty="0">
                <a:solidFill>
                  <a:srgbClr val="005F83"/>
                </a:solidFill>
              </a:rPr>
              <a:t> </a:t>
            </a:r>
          </a:p>
          <a:p>
            <a:pPr lvl="1">
              <a:buFont typeface="Arial" panose="020B0604020202020204" pitchFamily="34" charset="0"/>
              <a:buChar char="•"/>
            </a:pPr>
            <a:r>
              <a:rPr lang="en-US" sz="1600" dirty="0">
                <a:solidFill>
                  <a:srgbClr val="005F83"/>
                </a:solidFill>
              </a:rPr>
              <a:t>I.D. card access required for students, faculty and staff</a:t>
            </a:r>
          </a:p>
          <a:p>
            <a:pPr lvl="1">
              <a:buFont typeface="Arial" panose="020B0604020202020204" pitchFamily="34" charset="0"/>
              <a:buChar char="•"/>
            </a:pPr>
            <a:r>
              <a:rPr lang="en-US" sz="1600" dirty="0">
                <a:solidFill>
                  <a:srgbClr val="005F83"/>
                </a:solidFill>
              </a:rPr>
              <a:t>There are two campus security officers monitoring the Library during </a:t>
            </a:r>
            <a:r>
              <a:rPr lang="en-US" sz="1600" dirty="0" smtClean="0">
                <a:solidFill>
                  <a:srgbClr val="005F83"/>
                </a:solidFill>
              </a:rPr>
              <a:t>afterhours</a:t>
            </a:r>
            <a:endParaRPr lang="en-US" sz="1600" dirty="0">
              <a:solidFill>
                <a:srgbClr val="005F83"/>
              </a:solidFill>
            </a:endParaRPr>
          </a:p>
          <a:p>
            <a:r>
              <a:rPr lang="en-US" sz="1900" b="1" dirty="0" smtClean="0">
                <a:solidFill>
                  <a:srgbClr val="005F83"/>
                </a:solidFill>
              </a:rPr>
              <a:t>Service </a:t>
            </a:r>
            <a:r>
              <a:rPr lang="en-US" sz="1900" b="1" dirty="0">
                <a:solidFill>
                  <a:srgbClr val="005F83"/>
                </a:solidFill>
              </a:rPr>
              <a:t>Learning Symposium </a:t>
            </a:r>
            <a:r>
              <a:rPr lang="en-US" sz="1900" b="1" dirty="0" smtClean="0">
                <a:solidFill>
                  <a:srgbClr val="005F83"/>
                </a:solidFill>
              </a:rPr>
              <a:t>was a Success!</a:t>
            </a:r>
          </a:p>
          <a:p>
            <a:pPr lvl="1">
              <a:buFont typeface="Arial" panose="020B0604020202020204" pitchFamily="34" charset="0"/>
              <a:buChar char="•"/>
            </a:pPr>
            <a:r>
              <a:rPr lang="en-US" sz="1600" dirty="0" smtClean="0">
                <a:solidFill>
                  <a:srgbClr val="005F83"/>
                </a:solidFill>
              </a:rPr>
              <a:t>Faculty from </a:t>
            </a:r>
            <a:r>
              <a:rPr lang="en-US" sz="1600" dirty="0" err="1" smtClean="0">
                <a:solidFill>
                  <a:srgbClr val="005F83"/>
                </a:solidFill>
              </a:rPr>
              <a:t>UMKC</a:t>
            </a:r>
            <a:r>
              <a:rPr lang="en-US" sz="1600" dirty="0" smtClean="0">
                <a:solidFill>
                  <a:srgbClr val="005F83"/>
                </a:solidFill>
              </a:rPr>
              <a:t>, </a:t>
            </a:r>
            <a:r>
              <a:rPr lang="en-US" sz="1600" dirty="0" err="1" smtClean="0">
                <a:solidFill>
                  <a:srgbClr val="005F83"/>
                </a:solidFill>
              </a:rPr>
              <a:t>MS&amp;T</a:t>
            </a:r>
            <a:r>
              <a:rPr lang="en-US" sz="1600" dirty="0" smtClean="0">
                <a:solidFill>
                  <a:srgbClr val="005F83"/>
                </a:solidFill>
              </a:rPr>
              <a:t>, S&amp;T Students and our Community Partners talked about the importance of academic service learning.    </a:t>
            </a:r>
          </a:p>
          <a:p>
            <a:pPr lvl="1">
              <a:buFont typeface="Arial" panose="020B0604020202020204" pitchFamily="34" charset="0"/>
              <a:buChar char="•"/>
            </a:pPr>
            <a:r>
              <a:rPr lang="en-US" sz="1600" dirty="0" smtClean="0">
                <a:solidFill>
                  <a:srgbClr val="005F83"/>
                </a:solidFill>
              </a:rPr>
              <a:t>We also had sessions on “Introduction to Service Learning” and “How to Add Service Learning to Your Course”.</a:t>
            </a:r>
          </a:p>
          <a:p>
            <a:r>
              <a:rPr lang="en-US" sz="1900" b="1" dirty="0">
                <a:solidFill>
                  <a:srgbClr val="005F83"/>
                </a:solidFill>
              </a:rPr>
              <a:t>Undergraduate Research Day at the Capitol</a:t>
            </a:r>
          </a:p>
          <a:p>
            <a:pPr lvl="1">
              <a:buFont typeface="Arial" panose="020B0604020202020204" pitchFamily="34" charset="0"/>
              <a:buChar char="•"/>
            </a:pPr>
            <a:r>
              <a:rPr lang="en-US" sz="1600" dirty="0">
                <a:solidFill>
                  <a:srgbClr val="005F83"/>
                </a:solidFill>
              </a:rPr>
              <a:t>Nominations due December 7, 2018</a:t>
            </a:r>
          </a:p>
          <a:p>
            <a:pPr marL="457200" lvl="1" indent="0">
              <a:buNone/>
            </a:pPr>
            <a:endParaRPr lang="en-US" sz="1200" b="1" dirty="0" smtClean="0">
              <a:solidFill>
                <a:srgbClr val="005F83"/>
              </a:solidFill>
            </a:endParaRPr>
          </a:p>
          <a:p>
            <a:pPr marL="0" indent="0">
              <a:buNone/>
            </a:pPr>
            <a:endParaRPr lang="en-US" b="1" dirty="0">
              <a:solidFill>
                <a:srgbClr val="005F83"/>
              </a:solidFill>
            </a:endParaRPr>
          </a:p>
        </p:txBody>
      </p:sp>
      <p:sp>
        <p:nvSpPr>
          <p:cNvPr id="3" name="Text Placeholder 2"/>
          <p:cNvSpPr>
            <a:spLocks noGrp="1"/>
          </p:cNvSpPr>
          <p:nvPr>
            <p:ph type="body" sz="quarter" idx="12"/>
          </p:nvPr>
        </p:nvSpPr>
        <p:spPr>
          <a:xfrm>
            <a:off x="414853" y="523911"/>
            <a:ext cx="8311135" cy="622502"/>
          </a:xfrm>
        </p:spPr>
        <p:txBody>
          <a:bodyPr>
            <a:normAutofit lnSpcReduction="10000"/>
          </a:bodyPr>
          <a:lstStyle/>
          <a:p>
            <a:pPr algn="ctr"/>
            <a:r>
              <a:rPr lang="en-US" sz="4000" dirty="0" smtClean="0"/>
              <a:t>OFFICE OF ACADEMIC SUPPORT</a:t>
            </a:r>
            <a:endParaRPr lang="en-US" sz="4000" dirty="0"/>
          </a:p>
        </p:txBody>
      </p:sp>
    </p:spTree>
    <p:extLst>
      <p:ext uri="{BB962C8B-B14F-4D97-AF65-F5344CB8AC3E}">
        <p14:creationId xmlns:p14="http://schemas.microsoft.com/office/powerpoint/2010/main" val="83935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80161" y="1869648"/>
            <a:ext cx="7398327" cy="4139577"/>
          </a:xfrm>
        </p:spPr>
        <p:txBody>
          <a:bodyPr/>
          <a:lstStyle/>
          <a:p>
            <a:pPr marL="233357" indent="-233357">
              <a:lnSpc>
                <a:spcPct val="110000"/>
              </a:lnSpc>
              <a:spcBef>
                <a:spcPct val="0"/>
              </a:spcBef>
              <a:spcAft>
                <a:spcPts val="600"/>
              </a:spcAft>
            </a:pPr>
            <a:r>
              <a:rPr lang="en-US" altLang="en-US" sz="1600" dirty="0">
                <a:solidFill>
                  <a:schemeClr val="accent4">
                    <a:lumMod val="25000"/>
                  </a:schemeClr>
                </a:solidFill>
              </a:rPr>
              <a:t>Summary</a:t>
            </a:r>
            <a:r>
              <a:rPr lang="en-US" altLang="en-US" sz="1600" dirty="0">
                <a:solidFill>
                  <a:schemeClr val="accent4">
                    <a:lumMod val="50000"/>
                  </a:schemeClr>
                </a:solidFill>
              </a:rPr>
              <a:t> </a:t>
            </a:r>
            <a:r>
              <a:rPr lang="en-US" altLang="en-US" sz="1600" dirty="0">
                <a:solidFill>
                  <a:schemeClr val="accent4">
                    <a:lumMod val="25000"/>
                  </a:schemeClr>
                </a:solidFill>
              </a:rPr>
              <a:t>of FY19 activities year-to-date (August)</a:t>
            </a:r>
          </a:p>
          <a:p>
            <a:pPr marL="798493" lvl="1" indent="-341305">
              <a:lnSpc>
                <a:spcPct val="114000"/>
              </a:lnSpc>
              <a:spcBef>
                <a:spcPct val="0"/>
              </a:spcBef>
              <a:spcAft>
                <a:spcPts val="600"/>
              </a:spcAft>
            </a:pPr>
            <a:r>
              <a:rPr lang="en-US" altLang="en-US" sz="1600" dirty="0">
                <a:solidFill>
                  <a:schemeClr val="accent4">
                    <a:lumMod val="25000"/>
                  </a:schemeClr>
                </a:solidFill>
              </a:rPr>
              <a:t>Number of funded proposals is down by 36% for a total of 54</a:t>
            </a:r>
          </a:p>
          <a:p>
            <a:pPr marL="1198533" lvl="2" indent="-341305">
              <a:lnSpc>
                <a:spcPct val="114000"/>
              </a:lnSpc>
              <a:spcBef>
                <a:spcPct val="0"/>
              </a:spcBef>
              <a:spcAft>
                <a:spcPts val="600"/>
              </a:spcAft>
            </a:pPr>
            <a:r>
              <a:rPr lang="en-US" altLang="en-US" sz="1600" dirty="0">
                <a:solidFill>
                  <a:schemeClr val="accent4">
                    <a:lumMod val="25000"/>
                  </a:schemeClr>
                </a:solidFill>
              </a:rPr>
              <a:t>Total dollars is $7.2M which is down by 26%</a:t>
            </a:r>
          </a:p>
          <a:p>
            <a:pPr marL="798493" lvl="1" indent="-341305">
              <a:lnSpc>
                <a:spcPct val="114000"/>
              </a:lnSpc>
              <a:spcBef>
                <a:spcPct val="0"/>
              </a:spcBef>
              <a:spcAft>
                <a:spcPts val="600"/>
              </a:spcAft>
            </a:pPr>
            <a:r>
              <a:rPr lang="en-US" altLang="en-US" sz="1600" dirty="0">
                <a:solidFill>
                  <a:schemeClr val="accent4">
                    <a:lumMod val="25000"/>
                  </a:schemeClr>
                </a:solidFill>
              </a:rPr>
              <a:t>Number of new proposals submitted up by 27% for a total of 74</a:t>
            </a:r>
          </a:p>
          <a:p>
            <a:pPr marL="1198533" lvl="2" indent="-341305">
              <a:lnSpc>
                <a:spcPct val="114000"/>
              </a:lnSpc>
              <a:spcBef>
                <a:spcPct val="0"/>
              </a:spcBef>
              <a:spcAft>
                <a:spcPts val="600"/>
              </a:spcAft>
            </a:pPr>
            <a:r>
              <a:rPr lang="en-US" altLang="en-US" sz="1600" dirty="0">
                <a:solidFill>
                  <a:schemeClr val="accent4">
                    <a:lumMod val="25000"/>
                  </a:schemeClr>
                </a:solidFill>
              </a:rPr>
              <a:t>Total dollars is $25.1M which is up by 27%</a:t>
            </a:r>
          </a:p>
          <a:p>
            <a:pPr marL="798493" lvl="1" indent="-341305">
              <a:lnSpc>
                <a:spcPct val="114000"/>
              </a:lnSpc>
              <a:spcBef>
                <a:spcPct val="0"/>
              </a:spcBef>
              <a:spcAft>
                <a:spcPts val="600"/>
              </a:spcAft>
            </a:pPr>
            <a:endParaRPr lang="en-US" altLang="en-US" sz="1600" dirty="0">
              <a:solidFill>
                <a:schemeClr val="accent4">
                  <a:lumMod val="25000"/>
                </a:schemeClr>
              </a:solidFill>
            </a:endParaRPr>
          </a:p>
          <a:p>
            <a:pPr marL="798493" lvl="1" indent="-341305">
              <a:lnSpc>
                <a:spcPct val="114000"/>
              </a:lnSpc>
              <a:spcBef>
                <a:spcPct val="0"/>
              </a:spcBef>
              <a:spcAft>
                <a:spcPts val="600"/>
              </a:spcAft>
            </a:pPr>
            <a:r>
              <a:rPr lang="en-US" altLang="en-US" sz="1600" dirty="0">
                <a:solidFill>
                  <a:schemeClr val="accent4">
                    <a:lumMod val="25000"/>
                  </a:schemeClr>
                </a:solidFill>
              </a:rPr>
              <a:t>Total expenditures is $7M which is down by 36%</a:t>
            </a:r>
          </a:p>
          <a:p>
            <a:pPr marL="798493" lvl="1" indent="-341305">
              <a:lnSpc>
                <a:spcPct val="114000"/>
              </a:lnSpc>
              <a:spcBef>
                <a:spcPct val="0"/>
              </a:spcBef>
              <a:spcAft>
                <a:spcPts val="600"/>
              </a:spcAft>
            </a:pPr>
            <a:r>
              <a:rPr lang="en-US" altLang="en-US" sz="1600" dirty="0">
                <a:solidFill>
                  <a:schemeClr val="accent4">
                    <a:lumMod val="25000"/>
                  </a:schemeClr>
                </a:solidFill>
              </a:rPr>
              <a:t>Net grant and contract expenditures is $10.6M which is up by 45%</a:t>
            </a:r>
          </a:p>
          <a:p>
            <a:pPr marL="798493" lvl="1" indent="-341305">
              <a:lnSpc>
                <a:spcPct val="114000"/>
              </a:lnSpc>
              <a:spcBef>
                <a:spcPct val="0"/>
              </a:spcBef>
              <a:spcAft>
                <a:spcPts val="600"/>
              </a:spcAft>
            </a:pPr>
            <a:r>
              <a:rPr lang="en-US" altLang="en-US" sz="1600" dirty="0">
                <a:solidFill>
                  <a:schemeClr val="accent4">
                    <a:lumMod val="25000"/>
                  </a:schemeClr>
                </a:solidFill>
              </a:rPr>
              <a:t>F&amp;A recovered is </a:t>
            </a:r>
            <a:r>
              <a:rPr lang="en-US" altLang="en-US" sz="1600">
                <a:solidFill>
                  <a:schemeClr val="accent4">
                    <a:lumMod val="25000"/>
                  </a:schemeClr>
                </a:solidFill>
              </a:rPr>
              <a:t>$1.6M </a:t>
            </a:r>
            <a:r>
              <a:rPr lang="en-US" altLang="en-US" sz="1600" dirty="0">
                <a:solidFill>
                  <a:schemeClr val="accent4">
                    <a:lumMod val="25000"/>
                  </a:schemeClr>
                </a:solidFill>
              </a:rPr>
              <a:t>which is down by 1%</a:t>
            </a:r>
          </a:p>
          <a:p>
            <a:pPr marL="0" indent="0">
              <a:buNone/>
            </a:pPr>
            <a:r>
              <a:rPr lang="en-US" sz="2000" dirty="0"/>
              <a:t> </a:t>
            </a:r>
          </a:p>
        </p:txBody>
      </p:sp>
      <p:sp>
        <p:nvSpPr>
          <p:cNvPr id="3" name="Text Placeholder 2"/>
          <p:cNvSpPr>
            <a:spLocks noGrp="1"/>
          </p:cNvSpPr>
          <p:nvPr>
            <p:ph type="body" sz="quarter" idx="12"/>
          </p:nvPr>
        </p:nvSpPr>
        <p:spPr>
          <a:xfrm>
            <a:off x="1" y="1125494"/>
            <a:ext cx="9008819" cy="743999"/>
          </a:xfrm>
        </p:spPr>
        <p:txBody>
          <a:bodyPr/>
          <a:lstStyle/>
          <a:p>
            <a:pPr algn="ctr"/>
            <a:r>
              <a:rPr lang="en-US" altLang="en-US" sz="3200" b="1" dirty="0">
                <a:solidFill>
                  <a:srgbClr val="005F83"/>
                </a:solidFill>
              </a:rPr>
              <a:t>Office</a:t>
            </a:r>
            <a:r>
              <a:rPr lang="en-US" altLang="en-US" sz="3200" b="1" dirty="0">
                <a:solidFill>
                  <a:srgbClr val="00B050"/>
                </a:solidFill>
              </a:rPr>
              <a:t> </a:t>
            </a:r>
            <a:r>
              <a:rPr lang="en-US" altLang="en-US" sz="3200" b="1" dirty="0">
                <a:solidFill>
                  <a:srgbClr val="005F83"/>
                </a:solidFill>
              </a:rPr>
              <a:t>of Sponsored Programs</a:t>
            </a:r>
            <a:endParaRPr lang="en-US" dirty="0">
              <a:solidFill>
                <a:srgbClr val="005F83"/>
              </a:solidFill>
            </a:endParaRPr>
          </a:p>
        </p:txBody>
      </p:sp>
    </p:spTree>
    <p:extLst>
      <p:ext uri="{BB962C8B-B14F-4D97-AF65-F5344CB8AC3E}">
        <p14:creationId xmlns:p14="http://schemas.microsoft.com/office/powerpoint/2010/main" val="398113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9398" y="1017262"/>
            <a:ext cx="8913975" cy="4464676"/>
          </a:xfrm>
        </p:spPr>
        <p:txBody>
          <a:bodyPr/>
          <a:lstStyle/>
          <a:p>
            <a:pPr>
              <a:buFont typeface="Courier New" panose="02070309020205020404" pitchFamily="49" charset="0"/>
              <a:buChar char="o"/>
              <a:defRPr/>
            </a:pPr>
            <a:r>
              <a:rPr lang="en-US" altLang="en-US" sz="2133" dirty="0">
                <a:solidFill>
                  <a:srgbClr val="003B49"/>
                </a:solidFill>
              </a:rPr>
              <a:t>Fall 2018 total enrollment is 8,607 students , a decrease of 3.1% from Fall 2017.</a:t>
            </a:r>
          </a:p>
          <a:p>
            <a:pPr>
              <a:buFont typeface="Courier New" panose="02070309020205020404" pitchFamily="49" charset="0"/>
              <a:buChar char="o"/>
              <a:defRPr/>
            </a:pPr>
            <a:r>
              <a:rPr lang="en-US" altLang="en-US" sz="2133" dirty="0">
                <a:solidFill>
                  <a:srgbClr val="003B49"/>
                </a:solidFill>
              </a:rPr>
              <a:t>The Fall 2018 Freshman Class is 1,428 students, a decrease of 3.6%. </a:t>
            </a:r>
          </a:p>
          <a:p>
            <a:pPr>
              <a:buFont typeface="Courier New" panose="02070309020205020404" pitchFamily="49" charset="0"/>
              <a:buChar char="o"/>
              <a:defRPr/>
            </a:pPr>
            <a:r>
              <a:rPr lang="en-US" altLang="en-US" sz="2133" dirty="0">
                <a:solidFill>
                  <a:srgbClr val="003B49"/>
                </a:solidFill>
              </a:rPr>
              <a:t>Undergraduate enrollment is 6,848, a decrease of 1.0%.</a:t>
            </a:r>
          </a:p>
          <a:p>
            <a:pPr>
              <a:buFont typeface="Courier New" panose="02070309020205020404" pitchFamily="49" charset="0"/>
              <a:buChar char="o"/>
              <a:defRPr/>
            </a:pPr>
            <a:r>
              <a:rPr lang="en-US" altLang="en-US" sz="2133" dirty="0">
                <a:solidFill>
                  <a:srgbClr val="003B49"/>
                </a:solidFill>
              </a:rPr>
              <a:t>Graduate student enrollment is 1,759, a decrease of 10.4%.</a:t>
            </a:r>
          </a:p>
          <a:p>
            <a:pPr>
              <a:spcBef>
                <a:spcPts val="0"/>
              </a:spcBef>
              <a:buFont typeface="Courier New" panose="02070309020205020404" pitchFamily="49" charset="0"/>
              <a:buChar char="o"/>
              <a:defRPr/>
            </a:pPr>
            <a:r>
              <a:rPr lang="en-US" altLang="en-US" sz="2133" dirty="0">
                <a:solidFill>
                  <a:srgbClr val="003B49"/>
                </a:solidFill>
              </a:rPr>
              <a:t>Academic quality for freshmen has been maintained </a:t>
            </a:r>
          </a:p>
          <a:p>
            <a:pPr marL="0" indent="0">
              <a:spcBef>
                <a:spcPts val="0"/>
              </a:spcBef>
              <a:buNone/>
              <a:defRPr/>
            </a:pPr>
            <a:r>
              <a:rPr lang="en-US" altLang="en-US" sz="2133" dirty="0">
                <a:solidFill>
                  <a:srgbClr val="003B49"/>
                </a:solidFill>
              </a:rPr>
              <a:t>	28.2 average ACT, 3.83 average high school GPA. </a:t>
            </a:r>
          </a:p>
          <a:p>
            <a:pPr>
              <a:spcBef>
                <a:spcPts val="0"/>
              </a:spcBef>
              <a:buFont typeface="Courier New" panose="02070309020205020404" pitchFamily="49" charset="0"/>
              <a:buChar char="o"/>
              <a:defRPr/>
            </a:pPr>
            <a:r>
              <a:rPr lang="en-US" altLang="en-US" sz="2133" dirty="0">
                <a:solidFill>
                  <a:srgbClr val="003B49"/>
                </a:solidFill>
              </a:rPr>
              <a:t>Minority numbers have increased, as has the percentage of students enrolled in CASB majors.</a:t>
            </a:r>
          </a:p>
          <a:p>
            <a:pPr>
              <a:spcBef>
                <a:spcPts val="0"/>
              </a:spcBef>
              <a:buFont typeface="Courier New" panose="02070309020205020404" pitchFamily="49" charset="0"/>
              <a:buChar char="o"/>
              <a:defRPr/>
            </a:pPr>
            <a:r>
              <a:rPr lang="en-US" altLang="en-US" sz="2133" dirty="0">
                <a:solidFill>
                  <a:srgbClr val="003B49"/>
                </a:solidFill>
              </a:rPr>
              <a:t>Enrollment of women is equal to last fall.</a:t>
            </a:r>
          </a:p>
          <a:p>
            <a:pPr>
              <a:spcBef>
                <a:spcPts val="0"/>
              </a:spcBef>
              <a:buFont typeface="Courier New" panose="02070309020205020404" pitchFamily="49" charset="0"/>
              <a:buChar char="o"/>
              <a:defRPr/>
            </a:pPr>
            <a:r>
              <a:rPr lang="en-US" altLang="en-US" sz="2133" dirty="0">
                <a:solidFill>
                  <a:srgbClr val="003B49"/>
                </a:solidFill>
              </a:rPr>
              <a:t>First to second year retention is 83.3%, up from 81% last year</a:t>
            </a:r>
          </a:p>
          <a:p>
            <a:pPr>
              <a:spcBef>
                <a:spcPts val="0"/>
              </a:spcBef>
              <a:buFont typeface="Courier New" panose="02070309020205020404" pitchFamily="49" charset="0"/>
              <a:buChar char="o"/>
              <a:defRPr/>
            </a:pPr>
            <a:r>
              <a:rPr lang="en-US" altLang="en-US" sz="2133" dirty="0">
                <a:solidFill>
                  <a:srgbClr val="003B49"/>
                </a:solidFill>
              </a:rPr>
              <a:t>Upcoming Events</a:t>
            </a:r>
          </a:p>
          <a:p>
            <a:pPr lvl="1">
              <a:spcBef>
                <a:spcPts val="0"/>
              </a:spcBef>
              <a:buFont typeface="Courier New" panose="02070309020205020404" pitchFamily="49" charset="0"/>
              <a:buChar char="o"/>
              <a:defRPr/>
            </a:pPr>
            <a:r>
              <a:rPr lang="en-US" altLang="en-US" sz="1867" dirty="0">
                <a:solidFill>
                  <a:srgbClr val="003B49"/>
                </a:solidFill>
              </a:rPr>
              <a:t>Open House – Saturday, November 10</a:t>
            </a:r>
          </a:p>
          <a:p>
            <a:pPr lvl="1">
              <a:spcBef>
                <a:spcPts val="0"/>
              </a:spcBef>
              <a:buFont typeface="Courier New" panose="02070309020205020404" pitchFamily="49" charset="0"/>
              <a:buChar char="o"/>
              <a:defRPr/>
            </a:pPr>
            <a:r>
              <a:rPr lang="en-US" altLang="en-US" sz="1867" dirty="0">
                <a:solidFill>
                  <a:srgbClr val="003B49"/>
                </a:solidFill>
              </a:rPr>
              <a:t>Discover Days – October 22, 29;   November 5, 12</a:t>
            </a:r>
          </a:p>
          <a:p>
            <a:pPr>
              <a:spcBef>
                <a:spcPts val="0"/>
              </a:spcBef>
              <a:buFont typeface="Courier New" panose="02070309020205020404" pitchFamily="49" charset="0"/>
              <a:buChar char="o"/>
              <a:defRPr/>
            </a:pPr>
            <a:endParaRPr lang="en-US" altLang="en-US" sz="2133" dirty="0">
              <a:solidFill>
                <a:srgbClr val="003B49"/>
              </a:solidFill>
            </a:endParaRPr>
          </a:p>
          <a:p>
            <a:pPr>
              <a:buFont typeface="Courier New" panose="02070309020205020404" pitchFamily="49" charset="0"/>
              <a:buChar char="o"/>
              <a:defRPr/>
            </a:pPr>
            <a:endParaRPr lang="en-US" altLang="en-US" sz="1067" dirty="0">
              <a:solidFill>
                <a:srgbClr val="003B49"/>
              </a:solidFill>
            </a:endParaRPr>
          </a:p>
          <a:p>
            <a:pPr>
              <a:buFont typeface="Courier New" panose="02070309020205020404" pitchFamily="49" charset="0"/>
              <a:buChar char="o"/>
              <a:defRPr/>
            </a:pPr>
            <a:endParaRPr lang="en-US" altLang="en-US" sz="1200" dirty="0">
              <a:solidFill>
                <a:srgbClr val="003B49"/>
              </a:solidFill>
            </a:endParaRPr>
          </a:p>
        </p:txBody>
      </p:sp>
      <p:sp>
        <p:nvSpPr>
          <p:cNvPr id="3" name="Text Placeholder 2"/>
          <p:cNvSpPr>
            <a:spLocks noGrp="1"/>
          </p:cNvSpPr>
          <p:nvPr>
            <p:ph type="body" sz="quarter" idx="12"/>
          </p:nvPr>
        </p:nvSpPr>
        <p:spPr>
          <a:xfrm>
            <a:off x="-888703" y="386538"/>
            <a:ext cx="10912883" cy="991999"/>
          </a:xfrm>
        </p:spPr>
        <p:txBody>
          <a:bodyPr/>
          <a:lstStyle/>
          <a:p>
            <a:pPr algn="ctr"/>
            <a:r>
              <a:rPr lang="en-US" dirty="0" smtClean="0"/>
              <a:t>Enrollment Management</a:t>
            </a:r>
            <a:endParaRPr lang="en-US" dirty="0"/>
          </a:p>
        </p:txBody>
      </p:sp>
    </p:spTree>
    <p:extLst>
      <p:ext uri="{BB962C8B-B14F-4D97-AF65-F5344CB8AC3E}">
        <p14:creationId xmlns:p14="http://schemas.microsoft.com/office/powerpoint/2010/main" val="54415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05132" y="5430644"/>
            <a:ext cx="1438507" cy="122663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178420" y="924475"/>
            <a:ext cx="8965580" cy="6011586"/>
          </a:xfrm>
        </p:spPr>
        <p:txBody>
          <a:bodyPr>
            <a:normAutofit fontScale="92500" lnSpcReduction="10000"/>
          </a:bodyPr>
          <a:lstStyle/>
          <a:p>
            <a:r>
              <a:rPr lang="en-US" dirty="0" smtClean="0"/>
              <a:t>Enrollment update (Census): </a:t>
            </a:r>
            <a:endParaRPr lang="en-US" dirty="0"/>
          </a:p>
          <a:p>
            <a:pPr lvl="1"/>
            <a:r>
              <a:rPr lang="en-US" b="1" u="sng" dirty="0" smtClean="0">
                <a:solidFill>
                  <a:srgbClr val="005F83"/>
                </a:solidFill>
              </a:rPr>
              <a:t>1,759</a:t>
            </a:r>
            <a:r>
              <a:rPr lang="en-US" b="1" dirty="0" smtClean="0">
                <a:solidFill>
                  <a:srgbClr val="005F83"/>
                </a:solidFill>
              </a:rPr>
              <a:t>  total </a:t>
            </a:r>
            <a:r>
              <a:rPr lang="en-US" dirty="0">
                <a:solidFill>
                  <a:srgbClr val="005F83"/>
                </a:solidFill>
              </a:rPr>
              <a:t>grad </a:t>
            </a:r>
            <a:r>
              <a:rPr lang="en-US" dirty="0" smtClean="0">
                <a:solidFill>
                  <a:srgbClr val="005F83"/>
                </a:solidFill>
              </a:rPr>
              <a:t>students </a:t>
            </a:r>
            <a:r>
              <a:rPr lang="en-US" dirty="0">
                <a:solidFill>
                  <a:srgbClr val="005F83"/>
                </a:solidFill>
              </a:rPr>
              <a:t>(</a:t>
            </a:r>
            <a:r>
              <a:rPr lang="en-US" dirty="0" smtClean="0">
                <a:solidFill>
                  <a:srgbClr val="005F83"/>
                </a:solidFill>
              </a:rPr>
              <a:t>1,964 FS17 census;  1,929 FS16 census)</a:t>
            </a:r>
            <a:endParaRPr lang="en-US" dirty="0">
              <a:solidFill>
                <a:srgbClr val="005F83"/>
              </a:solidFill>
            </a:endParaRPr>
          </a:p>
          <a:p>
            <a:pPr lvl="2"/>
            <a:r>
              <a:rPr lang="en-US" b="1" u="sng" dirty="0" smtClean="0">
                <a:solidFill>
                  <a:srgbClr val="005F83"/>
                </a:solidFill>
              </a:rPr>
              <a:t>698</a:t>
            </a:r>
            <a:r>
              <a:rPr lang="en-US" b="1" dirty="0" smtClean="0">
                <a:solidFill>
                  <a:srgbClr val="005F83"/>
                </a:solidFill>
              </a:rPr>
              <a:t>  Doctoral  </a:t>
            </a:r>
            <a:r>
              <a:rPr lang="en-US" dirty="0" smtClean="0">
                <a:solidFill>
                  <a:srgbClr val="003B49"/>
                </a:solidFill>
              </a:rPr>
              <a:t>(689 FS17;  624 FS16)</a:t>
            </a:r>
          </a:p>
          <a:p>
            <a:pPr lvl="2"/>
            <a:r>
              <a:rPr lang="en-US" b="1" u="sng" dirty="0" smtClean="0">
                <a:solidFill>
                  <a:srgbClr val="FF0000"/>
                </a:solidFill>
              </a:rPr>
              <a:t>1,061</a:t>
            </a:r>
            <a:r>
              <a:rPr lang="en-US" b="1" dirty="0" smtClean="0">
                <a:solidFill>
                  <a:srgbClr val="005F83"/>
                </a:solidFill>
              </a:rPr>
              <a:t>  Master’s  </a:t>
            </a:r>
            <a:r>
              <a:rPr lang="en-US" dirty="0" smtClean="0">
                <a:solidFill>
                  <a:srgbClr val="003B49"/>
                </a:solidFill>
              </a:rPr>
              <a:t>(1,275 FS17;  1,305 FS16)</a:t>
            </a:r>
          </a:p>
          <a:p>
            <a:pPr lvl="3"/>
            <a:r>
              <a:rPr lang="en-US" dirty="0" smtClean="0">
                <a:solidFill>
                  <a:srgbClr val="003B49"/>
                </a:solidFill>
              </a:rPr>
              <a:t>MS ON-Campus:  </a:t>
            </a:r>
            <a:r>
              <a:rPr lang="en-US" b="1" u="sng" dirty="0" smtClean="0">
                <a:solidFill>
                  <a:srgbClr val="FF0000"/>
                </a:solidFill>
              </a:rPr>
              <a:t>363</a:t>
            </a:r>
            <a:r>
              <a:rPr lang="en-US" dirty="0" smtClean="0">
                <a:solidFill>
                  <a:srgbClr val="003B49"/>
                </a:solidFill>
              </a:rPr>
              <a:t>  (514 FS17;  578 FS16)</a:t>
            </a:r>
          </a:p>
          <a:p>
            <a:pPr lvl="3"/>
            <a:r>
              <a:rPr lang="en-US" dirty="0" smtClean="0">
                <a:solidFill>
                  <a:srgbClr val="003B49"/>
                </a:solidFill>
              </a:rPr>
              <a:t>MS OFF-Campus:  </a:t>
            </a:r>
            <a:r>
              <a:rPr lang="en-US" b="1" u="sng" dirty="0" smtClean="0">
                <a:solidFill>
                  <a:srgbClr val="FF0000"/>
                </a:solidFill>
              </a:rPr>
              <a:t>698</a:t>
            </a:r>
            <a:r>
              <a:rPr lang="en-US" dirty="0" smtClean="0">
                <a:solidFill>
                  <a:srgbClr val="003B49"/>
                </a:solidFill>
              </a:rPr>
              <a:t>  (761 FS17;  727 FS16)								- </a:t>
            </a:r>
            <a:endParaRPr lang="en-US" dirty="0">
              <a:solidFill>
                <a:srgbClr val="003B49"/>
              </a:solidFill>
            </a:endParaRPr>
          </a:p>
          <a:p>
            <a:r>
              <a:rPr lang="en-US" dirty="0"/>
              <a:t>Degrees awarded SS </a:t>
            </a:r>
            <a:r>
              <a:rPr lang="en-US" dirty="0" smtClean="0"/>
              <a:t>2018:</a:t>
            </a:r>
            <a:endParaRPr lang="en-US" dirty="0"/>
          </a:p>
          <a:p>
            <a:pPr lvl="1"/>
            <a:r>
              <a:rPr lang="en-US" dirty="0">
                <a:solidFill>
                  <a:srgbClr val="005F83"/>
                </a:solidFill>
              </a:rPr>
              <a:t>Certificates: </a:t>
            </a:r>
            <a:r>
              <a:rPr lang="en-US" dirty="0" smtClean="0">
                <a:solidFill>
                  <a:srgbClr val="005F83"/>
                </a:solidFill>
              </a:rPr>
              <a:t>27</a:t>
            </a:r>
            <a:r>
              <a:rPr lang="en-US" dirty="0">
                <a:solidFill>
                  <a:srgbClr val="005F83"/>
                </a:solidFill>
              </a:rPr>
              <a:t>		Master’s: </a:t>
            </a:r>
            <a:r>
              <a:rPr lang="en-US" dirty="0" smtClean="0">
                <a:solidFill>
                  <a:srgbClr val="005F83"/>
                </a:solidFill>
              </a:rPr>
              <a:t>51</a:t>
            </a:r>
            <a:r>
              <a:rPr lang="en-US" dirty="0">
                <a:solidFill>
                  <a:srgbClr val="005F83"/>
                </a:solidFill>
              </a:rPr>
              <a:t>		Doctoral: </a:t>
            </a:r>
            <a:r>
              <a:rPr lang="en-US" dirty="0" smtClean="0">
                <a:solidFill>
                  <a:srgbClr val="005F83"/>
                </a:solidFill>
              </a:rPr>
              <a:t>24</a:t>
            </a:r>
            <a:endParaRPr lang="en-US" dirty="0">
              <a:solidFill>
                <a:srgbClr val="005F83"/>
              </a:solidFill>
            </a:endParaRPr>
          </a:p>
          <a:p>
            <a:pPr lvl="1"/>
            <a:r>
              <a:rPr lang="en-US" dirty="0">
                <a:solidFill>
                  <a:srgbClr val="005F83"/>
                </a:solidFill>
              </a:rPr>
              <a:t>TOTAL: </a:t>
            </a:r>
            <a:r>
              <a:rPr lang="en-US" dirty="0" smtClean="0">
                <a:solidFill>
                  <a:srgbClr val="005F83"/>
                </a:solidFill>
              </a:rPr>
              <a:t>102</a:t>
            </a:r>
          </a:p>
          <a:p>
            <a:r>
              <a:rPr lang="en-US" dirty="0" smtClean="0"/>
              <a:t>Guide to Grad </a:t>
            </a:r>
            <a:r>
              <a:rPr lang="en-US" dirty="0"/>
              <a:t>School?</a:t>
            </a:r>
            <a:r>
              <a:rPr lang="en-US" dirty="0">
                <a:solidFill>
                  <a:srgbClr val="003B49"/>
                </a:solidFill>
              </a:rPr>
              <a:t> - Oct </a:t>
            </a:r>
            <a:r>
              <a:rPr lang="en-US" dirty="0" smtClean="0">
                <a:solidFill>
                  <a:srgbClr val="003B49"/>
                </a:solidFill>
              </a:rPr>
              <a:t>23-25, </a:t>
            </a:r>
            <a:r>
              <a:rPr lang="en-US" dirty="0">
                <a:solidFill>
                  <a:srgbClr val="003B49"/>
                </a:solidFill>
              </a:rPr>
              <a:t>12pm, 305 Norwood Hall</a:t>
            </a:r>
          </a:p>
          <a:p>
            <a:pPr lvl="1"/>
            <a:r>
              <a:rPr lang="en-US" dirty="0">
                <a:solidFill>
                  <a:srgbClr val="005F83"/>
                </a:solidFill>
              </a:rPr>
              <a:t>Open to S&amp;T UG students interested in learning more about grad school (at S&amp;T or elsewhere)</a:t>
            </a:r>
          </a:p>
          <a:p>
            <a:r>
              <a:rPr lang="en-US" dirty="0"/>
              <a:t>Hosting and co-hosting ~25 student workshops this fall on writing, networking, </a:t>
            </a:r>
            <a:r>
              <a:rPr lang="en-US" dirty="0" smtClean="0"/>
              <a:t>professional </a:t>
            </a:r>
            <a:r>
              <a:rPr lang="en-US" dirty="0"/>
              <a:t>development</a:t>
            </a:r>
            <a:r>
              <a:rPr lang="en-US" dirty="0" smtClean="0"/>
              <a:t>, </a:t>
            </a:r>
            <a:r>
              <a:rPr lang="en-US" dirty="0"/>
              <a:t>and </a:t>
            </a:r>
            <a:r>
              <a:rPr lang="en-US" dirty="0" smtClean="0"/>
              <a:t>more.</a:t>
            </a:r>
          </a:p>
          <a:p>
            <a:pPr lvl="1"/>
            <a:r>
              <a:rPr lang="en-US" dirty="0" smtClean="0">
                <a:solidFill>
                  <a:srgbClr val="005F83"/>
                </a:solidFill>
              </a:rPr>
              <a:t>Full </a:t>
            </a:r>
            <a:r>
              <a:rPr lang="en-US" dirty="0">
                <a:solidFill>
                  <a:srgbClr val="005F83"/>
                </a:solidFill>
              </a:rPr>
              <a:t>list: </a:t>
            </a:r>
            <a:r>
              <a:rPr lang="en-US" u="sng" dirty="0">
                <a:solidFill>
                  <a:srgbClr val="003B49"/>
                </a:solidFill>
              </a:rPr>
              <a:t>grad.mst.edu/events</a:t>
            </a:r>
          </a:p>
          <a:p>
            <a:r>
              <a:rPr lang="en-US" dirty="0"/>
              <a:t>Fall </a:t>
            </a:r>
            <a:r>
              <a:rPr lang="en-US" dirty="0" smtClean="0"/>
              <a:t>2018 </a:t>
            </a:r>
            <a:r>
              <a:rPr lang="en-US" dirty="0"/>
              <a:t>Recruiting:</a:t>
            </a:r>
          </a:p>
          <a:p>
            <a:pPr lvl="1"/>
            <a:r>
              <a:rPr lang="en-US" dirty="0">
                <a:solidFill>
                  <a:srgbClr val="005F83"/>
                </a:solidFill>
              </a:rPr>
              <a:t>Attending 25+ </a:t>
            </a:r>
            <a:r>
              <a:rPr lang="en-US" dirty="0" smtClean="0">
                <a:solidFill>
                  <a:srgbClr val="005F83"/>
                </a:solidFill>
              </a:rPr>
              <a:t>graduate </a:t>
            </a:r>
            <a:r>
              <a:rPr lang="en-US" dirty="0">
                <a:solidFill>
                  <a:srgbClr val="005F83"/>
                </a:solidFill>
              </a:rPr>
              <a:t>fairs; </a:t>
            </a:r>
            <a:r>
              <a:rPr lang="en-US" dirty="0" smtClean="0">
                <a:solidFill>
                  <a:srgbClr val="005F83"/>
                </a:solidFill>
              </a:rPr>
              <a:t>initiating 30</a:t>
            </a:r>
            <a:r>
              <a:rPr lang="en-US" dirty="0">
                <a:solidFill>
                  <a:srgbClr val="005F83"/>
                </a:solidFill>
              </a:rPr>
              <a:t>+ school visits (classroom presentations</a:t>
            </a:r>
            <a:r>
              <a:rPr lang="en-US" dirty="0" smtClean="0">
                <a:solidFill>
                  <a:srgbClr val="005F83"/>
                </a:solidFill>
              </a:rPr>
              <a:t>, faculty meetings, </a:t>
            </a:r>
            <a:r>
              <a:rPr lang="en-US" dirty="0">
                <a:solidFill>
                  <a:srgbClr val="005F83"/>
                </a:solidFill>
              </a:rPr>
              <a:t>career centers, etc</a:t>
            </a:r>
            <a:r>
              <a:rPr lang="en-US" dirty="0" smtClean="0">
                <a:solidFill>
                  <a:srgbClr val="005F83"/>
                </a:solidFill>
              </a:rPr>
              <a:t>.)</a:t>
            </a:r>
            <a:endParaRPr lang="en-US" dirty="0">
              <a:solidFill>
                <a:srgbClr val="005F83"/>
              </a:solidFill>
            </a:endParaRPr>
          </a:p>
        </p:txBody>
      </p:sp>
      <p:sp>
        <p:nvSpPr>
          <p:cNvPr id="3" name="Text Placeholder 2"/>
          <p:cNvSpPr>
            <a:spLocks noGrp="1"/>
          </p:cNvSpPr>
          <p:nvPr>
            <p:ph type="body" sz="quarter" idx="12"/>
          </p:nvPr>
        </p:nvSpPr>
        <p:spPr>
          <a:xfrm>
            <a:off x="414853" y="401249"/>
            <a:ext cx="8311135" cy="991999"/>
          </a:xfrm>
        </p:spPr>
        <p:txBody>
          <a:bodyPr/>
          <a:lstStyle/>
          <a:p>
            <a:pPr algn="ctr"/>
            <a:r>
              <a:rPr lang="en-US" dirty="0" smtClean="0"/>
              <a:t>Office of Graduate Studies</a:t>
            </a:r>
            <a:endParaRPr lang="en-US" dirty="0"/>
          </a:p>
        </p:txBody>
      </p:sp>
    </p:spTree>
    <p:extLst>
      <p:ext uri="{BB962C8B-B14F-4D97-AF65-F5344CB8AC3E}">
        <p14:creationId xmlns:p14="http://schemas.microsoft.com/office/powerpoint/2010/main" val="362614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2018 HLC Site Visit last week</a:t>
            </a:r>
          </a:p>
          <a:p>
            <a:pPr lvl="1"/>
            <a:r>
              <a:rPr lang="en-US" dirty="0" smtClean="0"/>
              <a:t>Special recognition and thanks to the Accreditation Committee:</a:t>
            </a:r>
          </a:p>
          <a:p>
            <a:pPr lvl="2"/>
            <a:r>
              <a:rPr lang="en-US" dirty="0" smtClean="0"/>
              <a:t>Mark Fitch, ALO	Caprice Moore </a:t>
            </a:r>
          </a:p>
          <a:p>
            <a:pPr lvl="2"/>
            <a:r>
              <a:rPr lang="en-US" dirty="0" smtClean="0"/>
              <a:t>Jeff Cawlfield		Rachel Morris </a:t>
            </a:r>
          </a:p>
          <a:p>
            <a:pPr lvl="2"/>
            <a:r>
              <a:rPr lang="en-US" dirty="0" smtClean="0"/>
              <a:t>Kate Drowne 		John Myers </a:t>
            </a:r>
          </a:p>
          <a:p>
            <a:pPr lvl="2"/>
            <a:r>
              <a:rPr lang="en-US" dirty="0" err="1" smtClean="0"/>
              <a:t>Venkat</a:t>
            </a:r>
            <a:r>
              <a:rPr lang="en-US" dirty="0" smtClean="0"/>
              <a:t> Allada		Nancy Stone</a:t>
            </a:r>
          </a:p>
          <a:p>
            <a:pPr lvl="2"/>
            <a:r>
              <a:rPr lang="en-US" dirty="0" smtClean="0"/>
              <a:t>Bruce McMillan</a:t>
            </a:r>
          </a:p>
          <a:p>
            <a:pPr lvl="2"/>
            <a:endParaRPr lang="en-US" dirty="0"/>
          </a:p>
        </p:txBody>
      </p:sp>
      <p:sp>
        <p:nvSpPr>
          <p:cNvPr id="3" name="Text Placeholder 2"/>
          <p:cNvSpPr>
            <a:spLocks noGrp="1"/>
          </p:cNvSpPr>
          <p:nvPr>
            <p:ph type="body" sz="quarter" idx="12"/>
          </p:nvPr>
        </p:nvSpPr>
        <p:spPr/>
        <p:txBody>
          <a:bodyPr/>
          <a:lstStyle/>
          <a:p>
            <a:r>
              <a:rPr lang="en-US" dirty="0" smtClean="0"/>
              <a:t>UPDATES</a:t>
            </a:r>
            <a:endParaRPr lang="en-US" dirty="0"/>
          </a:p>
        </p:txBody>
      </p:sp>
    </p:spTree>
    <p:extLst>
      <p:ext uri="{BB962C8B-B14F-4D97-AF65-F5344CB8AC3E}">
        <p14:creationId xmlns:p14="http://schemas.microsoft.com/office/powerpoint/2010/main" val="45504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National searches initiated:</a:t>
            </a:r>
          </a:p>
          <a:p>
            <a:endParaRPr lang="en-US" dirty="0"/>
          </a:p>
          <a:p>
            <a:pPr lvl="1"/>
            <a:r>
              <a:rPr lang="en-US" dirty="0" smtClean="0"/>
              <a:t>Dean of the Library</a:t>
            </a:r>
          </a:p>
          <a:p>
            <a:pPr lvl="1"/>
            <a:endParaRPr lang="en-US" dirty="0"/>
          </a:p>
          <a:p>
            <a:pPr lvl="1"/>
            <a:r>
              <a:rPr lang="en-US" dirty="0" smtClean="0"/>
              <a:t>Vice Provost for Enrollment Management</a:t>
            </a:r>
            <a:endParaRPr lang="en-US" dirty="0"/>
          </a:p>
        </p:txBody>
      </p:sp>
      <p:sp>
        <p:nvSpPr>
          <p:cNvPr id="3" name="Text Placeholder 2"/>
          <p:cNvSpPr>
            <a:spLocks noGrp="1"/>
          </p:cNvSpPr>
          <p:nvPr>
            <p:ph type="body" sz="quarter" idx="12"/>
          </p:nvPr>
        </p:nvSpPr>
        <p:spPr/>
        <p:txBody>
          <a:bodyPr/>
          <a:lstStyle/>
          <a:p>
            <a:r>
              <a:rPr lang="en-US" dirty="0" smtClean="0"/>
              <a:t>LEADERSHIP UPDATES</a:t>
            </a:r>
            <a:endParaRPr lang="en-US" dirty="0"/>
          </a:p>
        </p:txBody>
      </p:sp>
    </p:spTree>
    <p:extLst>
      <p:ext uri="{BB962C8B-B14F-4D97-AF65-F5344CB8AC3E}">
        <p14:creationId xmlns:p14="http://schemas.microsoft.com/office/powerpoint/2010/main" val="172592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Searches pending:</a:t>
            </a:r>
          </a:p>
          <a:p>
            <a:endParaRPr lang="en-US" dirty="0"/>
          </a:p>
          <a:p>
            <a:pPr lvl="1"/>
            <a:r>
              <a:rPr lang="en-US" dirty="0" smtClean="0"/>
              <a:t>Vice Provost for Global Learning</a:t>
            </a:r>
          </a:p>
          <a:p>
            <a:pPr lvl="1"/>
            <a:endParaRPr lang="en-US" dirty="0"/>
          </a:p>
          <a:p>
            <a:pPr lvl="1"/>
            <a:r>
              <a:rPr lang="en-US" dirty="0" smtClean="0"/>
              <a:t>Assistant Chair of Center for Advancing Faculty Excellence (CAFE) </a:t>
            </a:r>
          </a:p>
          <a:p>
            <a:pPr lvl="2"/>
            <a:r>
              <a:rPr lang="en-US" dirty="0" smtClean="0"/>
              <a:t>Internal</a:t>
            </a:r>
          </a:p>
        </p:txBody>
      </p:sp>
      <p:sp>
        <p:nvSpPr>
          <p:cNvPr id="3" name="Text Placeholder 2"/>
          <p:cNvSpPr>
            <a:spLocks noGrp="1"/>
          </p:cNvSpPr>
          <p:nvPr>
            <p:ph type="body" sz="quarter" idx="12"/>
          </p:nvPr>
        </p:nvSpPr>
        <p:spPr/>
        <p:txBody>
          <a:bodyPr/>
          <a:lstStyle/>
          <a:p>
            <a:r>
              <a:rPr lang="en-US" dirty="0" smtClean="0"/>
              <a:t>LEADERSHIP UPDATES</a:t>
            </a:r>
            <a:endParaRPr lang="en-US" dirty="0"/>
          </a:p>
        </p:txBody>
      </p:sp>
    </p:spTree>
    <p:extLst>
      <p:ext uri="{BB962C8B-B14F-4D97-AF65-F5344CB8AC3E}">
        <p14:creationId xmlns:p14="http://schemas.microsoft.com/office/powerpoint/2010/main" val="411924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994183"/>
            <a:ext cx="8196210" cy="3079833"/>
          </a:xfrm>
        </p:spPr>
        <p:txBody>
          <a:bodyPr/>
          <a:lstStyle/>
          <a:p>
            <a:r>
              <a:rPr lang="en-US" dirty="0" smtClean="0"/>
              <a:t>$52,000 towards inflationary increase in Library journal subscriptions</a:t>
            </a:r>
          </a:p>
          <a:p>
            <a:pPr lvl="1"/>
            <a:r>
              <a:rPr lang="en-US" dirty="0" smtClean="0"/>
              <a:t>Mitigating larger reductions in subscriptions</a:t>
            </a:r>
          </a:p>
          <a:p>
            <a:endParaRPr lang="en-US" dirty="0" smtClean="0"/>
          </a:p>
          <a:p>
            <a:r>
              <a:rPr lang="en-US" dirty="0" smtClean="0"/>
              <a:t>Chancellor’s Memorandum II-26</a:t>
            </a:r>
          </a:p>
          <a:p>
            <a:pPr lvl="1"/>
            <a:r>
              <a:rPr lang="en-US" dirty="0" smtClean="0"/>
              <a:t>Temporary suspension through December</a:t>
            </a:r>
          </a:p>
          <a:p>
            <a:pPr lvl="1"/>
            <a:r>
              <a:rPr lang="en-US" dirty="0" smtClean="0"/>
              <a:t>Review committee to recommend possible updates to Policy Committee</a:t>
            </a:r>
          </a:p>
          <a:p>
            <a:pPr lvl="1"/>
            <a:r>
              <a:rPr lang="en-US" dirty="0" smtClean="0"/>
              <a:t>Ultimately to Chancellor</a:t>
            </a:r>
            <a:endParaRPr lang="en-US" dirty="0"/>
          </a:p>
        </p:txBody>
      </p:sp>
      <p:sp>
        <p:nvSpPr>
          <p:cNvPr id="3" name="Text Placeholder 2"/>
          <p:cNvSpPr>
            <a:spLocks noGrp="1"/>
          </p:cNvSpPr>
          <p:nvPr>
            <p:ph type="body" sz="quarter" idx="12"/>
          </p:nvPr>
        </p:nvSpPr>
        <p:spPr/>
        <p:txBody>
          <a:bodyPr/>
          <a:lstStyle/>
          <a:p>
            <a:r>
              <a:rPr lang="en-US" dirty="0" smtClean="0"/>
              <a:t>ACADEMIC OPERATIONS UPDATE</a:t>
            </a:r>
            <a:endParaRPr lang="en-US" dirty="0"/>
          </a:p>
        </p:txBody>
      </p:sp>
    </p:spTree>
    <p:extLst>
      <p:ext uri="{BB962C8B-B14F-4D97-AF65-F5344CB8AC3E}">
        <p14:creationId xmlns:p14="http://schemas.microsoft.com/office/powerpoint/2010/main" val="252159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872319"/>
            <a:ext cx="8196210" cy="3201697"/>
          </a:xfrm>
        </p:spPr>
        <p:txBody>
          <a:bodyPr/>
          <a:lstStyle/>
          <a:p>
            <a:r>
              <a:rPr lang="en-US" dirty="0" smtClean="0"/>
              <a:t>Faculty Salary Incentive Policy</a:t>
            </a:r>
          </a:p>
          <a:p>
            <a:pPr lvl="1"/>
            <a:r>
              <a:rPr lang="en-US" dirty="0" smtClean="0"/>
              <a:t>Previously “on-hold” (per President) but extended this year</a:t>
            </a:r>
          </a:p>
          <a:p>
            <a:pPr lvl="1"/>
            <a:r>
              <a:rPr lang="en-US" dirty="0" smtClean="0"/>
              <a:t>New revisions to be reviewed and approval sought</a:t>
            </a:r>
            <a:endParaRPr lang="en-US" dirty="0"/>
          </a:p>
          <a:p>
            <a:pPr lvl="1"/>
            <a:endParaRPr lang="en-US" dirty="0" smtClean="0"/>
          </a:p>
          <a:p>
            <a:r>
              <a:rPr lang="en-US" dirty="0" smtClean="0"/>
              <a:t>System-wide Distance and On-line Steering Committee</a:t>
            </a:r>
          </a:p>
          <a:p>
            <a:pPr lvl="1"/>
            <a:r>
              <a:rPr lang="en-US" dirty="0" smtClean="0"/>
              <a:t>Replacing single official initially identified</a:t>
            </a:r>
          </a:p>
          <a:p>
            <a:pPr lvl="1"/>
            <a:r>
              <a:rPr lang="en-US" dirty="0" smtClean="0"/>
              <a:t>Marley and Erickson to represent S&amp;T</a:t>
            </a:r>
          </a:p>
          <a:p>
            <a:pPr lvl="1"/>
            <a:endParaRPr lang="en-US" dirty="0"/>
          </a:p>
          <a:p>
            <a:r>
              <a:rPr lang="en-US" dirty="0" err="1" smtClean="0"/>
              <a:t>MyVITA</a:t>
            </a:r>
            <a:r>
              <a:rPr lang="en-US" dirty="0" smtClean="0"/>
              <a:t> requirement for annual reviews</a:t>
            </a:r>
          </a:p>
        </p:txBody>
      </p:sp>
      <p:sp>
        <p:nvSpPr>
          <p:cNvPr id="3" name="Text Placeholder 2"/>
          <p:cNvSpPr>
            <a:spLocks noGrp="1"/>
          </p:cNvSpPr>
          <p:nvPr>
            <p:ph type="body" sz="quarter" idx="12"/>
          </p:nvPr>
        </p:nvSpPr>
        <p:spPr/>
        <p:txBody>
          <a:bodyPr/>
          <a:lstStyle/>
          <a:p>
            <a:r>
              <a:rPr lang="en-US" dirty="0" smtClean="0"/>
              <a:t>ACADEMIC OPERATIONS UPDATE</a:t>
            </a:r>
            <a:endParaRPr lang="en-US" dirty="0"/>
          </a:p>
        </p:txBody>
      </p:sp>
    </p:spTree>
    <p:extLst>
      <p:ext uri="{BB962C8B-B14F-4D97-AF65-F5344CB8AC3E}">
        <p14:creationId xmlns:p14="http://schemas.microsoft.com/office/powerpoint/2010/main" val="1353261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994183"/>
            <a:ext cx="8196210" cy="3079833"/>
          </a:xfrm>
        </p:spPr>
        <p:txBody>
          <a:bodyPr/>
          <a:lstStyle/>
          <a:p>
            <a:r>
              <a:rPr lang="en-US" dirty="0" smtClean="0"/>
              <a:t>Significant strategic goals to elevate research and creative work, student success, and other goals</a:t>
            </a:r>
          </a:p>
          <a:p>
            <a:pPr lvl="1"/>
            <a:r>
              <a:rPr lang="en-US" dirty="0" smtClean="0"/>
              <a:t>New facilities</a:t>
            </a:r>
          </a:p>
          <a:p>
            <a:pPr lvl="1"/>
            <a:r>
              <a:rPr lang="en-US" dirty="0" smtClean="0"/>
              <a:t>Enhanced facilities</a:t>
            </a:r>
          </a:p>
          <a:p>
            <a:pPr lvl="1"/>
            <a:r>
              <a:rPr lang="en-US" dirty="0" smtClean="0"/>
              <a:t>Faculty start-up</a:t>
            </a:r>
          </a:p>
          <a:p>
            <a:pPr lvl="1"/>
            <a:endParaRPr lang="en-US" dirty="0"/>
          </a:p>
          <a:p>
            <a:r>
              <a:rPr lang="en-US" dirty="0" smtClean="0"/>
              <a:t>Extraordinary opportunity to access $260 Million in matching funds from System</a:t>
            </a:r>
          </a:p>
        </p:txBody>
      </p:sp>
      <p:sp>
        <p:nvSpPr>
          <p:cNvPr id="3" name="Text Placeholder 2"/>
          <p:cNvSpPr>
            <a:spLocks noGrp="1"/>
          </p:cNvSpPr>
          <p:nvPr>
            <p:ph type="body" sz="quarter" idx="12"/>
          </p:nvPr>
        </p:nvSpPr>
        <p:spPr>
          <a:xfrm>
            <a:off x="659305" y="1250184"/>
            <a:ext cx="8349514" cy="743999"/>
          </a:xfrm>
        </p:spPr>
        <p:txBody>
          <a:bodyPr>
            <a:normAutofit fontScale="92500"/>
          </a:bodyPr>
          <a:lstStyle/>
          <a:p>
            <a:r>
              <a:rPr lang="en-US" dirty="0" smtClean="0"/>
              <a:t>LEVERAGING RESOURCES FOR STRATEGIC USE</a:t>
            </a:r>
          </a:p>
        </p:txBody>
      </p:sp>
    </p:spTree>
    <p:extLst>
      <p:ext uri="{BB962C8B-B14F-4D97-AF65-F5344CB8AC3E}">
        <p14:creationId xmlns:p14="http://schemas.microsoft.com/office/powerpoint/2010/main" val="1388891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994183"/>
            <a:ext cx="8196210" cy="3158231"/>
          </a:xfrm>
        </p:spPr>
        <p:txBody>
          <a:bodyPr/>
          <a:lstStyle/>
          <a:p>
            <a:r>
              <a:rPr lang="en-US" dirty="0" smtClean="0"/>
              <a:t>Various cash return policies to be examined:</a:t>
            </a:r>
          </a:p>
          <a:p>
            <a:pPr lvl="1"/>
            <a:r>
              <a:rPr lang="en-US" dirty="0" smtClean="0"/>
              <a:t>Fixed-Price Contract Residuals</a:t>
            </a:r>
          </a:p>
          <a:p>
            <a:pPr lvl="1"/>
            <a:r>
              <a:rPr lang="en-US" dirty="0" smtClean="0"/>
              <a:t>F&amp;A returns</a:t>
            </a:r>
          </a:p>
          <a:p>
            <a:pPr lvl="1"/>
            <a:r>
              <a:rPr lang="en-US" dirty="0" smtClean="0"/>
              <a:t>Distance education returns</a:t>
            </a:r>
          </a:p>
          <a:p>
            <a:pPr lvl="1"/>
            <a:r>
              <a:rPr lang="en-US" dirty="0" smtClean="0"/>
              <a:t>“carryover” of GRA</a:t>
            </a:r>
          </a:p>
          <a:p>
            <a:pPr lvl="1"/>
            <a:endParaRPr lang="en-US" dirty="0"/>
          </a:p>
          <a:p>
            <a:r>
              <a:rPr lang="en-US" dirty="0" smtClean="0"/>
              <a:t>$54.4 Million in various support accounts in FY18</a:t>
            </a:r>
          </a:p>
          <a:p>
            <a:pPr lvl="1"/>
            <a:r>
              <a:rPr lang="en-US" dirty="0" smtClean="0"/>
              <a:t>$9.7 Million encumbered for faculty start-up</a:t>
            </a:r>
          </a:p>
        </p:txBody>
      </p:sp>
      <p:sp>
        <p:nvSpPr>
          <p:cNvPr id="3" name="Text Placeholder 2"/>
          <p:cNvSpPr>
            <a:spLocks noGrp="1"/>
          </p:cNvSpPr>
          <p:nvPr>
            <p:ph type="body" sz="quarter" idx="12"/>
          </p:nvPr>
        </p:nvSpPr>
        <p:spPr>
          <a:xfrm>
            <a:off x="659305" y="1250184"/>
            <a:ext cx="8349514" cy="743999"/>
          </a:xfrm>
        </p:spPr>
        <p:txBody>
          <a:bodyPr>
            <a:normAutofit/>
          </a:bodyPr>
          <a:lstStyle/>
          <a:p>
            <a:r>
              <a:rPr lang="en-US" dirty="0" smtClean="0"/>
              <a:t>LEVERAGING RESOURCES </a:t>
            </a:r>
          </a:p>
        </p:txBody>
      </p:sp>
    </p:spTree>
    <p:extLst>
      <p:ext uri="{BB962C8B-B14F-4D97-AF65-F5344CB8AC3E}">
        <p14:creationId xmlns:p14="http://schemas.microsoft.com/office/powerpoint/2010/main" val="4271647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9305" y="1994183"/>
            <a:ext cx="8196210" cy="3158231"/>
          </a:xfrm>
        </p:spPr>
        <p:txBody>
          <a:bodyPr/>
          <a:lstStyle/>
          <a:p>
            <a:r>
              <a:rPr lang="en-US" dirty="0" smtClean="0"/>
              <a:t>Workload assignments</a:t>
            </a:r>
          </a:p>
          <a:p>
            <a:pPr lvl="1"/>
            <a:r>
              <a:rPr lang="en-US" dirty="0" smtClean="0"/>
              <a:t>Move to be in full compliance with CRR and campus policy</a:t>
            </a:r>
          </a:p>
          <a:p>
            <a:pPr lvl="1"/>
            <a:endParaRPr lang="en-US" dirty="0"/>
          </a:p>
          <a:p>
            <a:r>
              <a:rPr lang="en-US" smtClean="0"/>
              <a:t>Curricular requirements</a:t>
            </a:r>
            <a:endParaRPr lang="en-US" dirty="0" smtClean="0"/>
          </a:p>
          <a:p>
            <a:pPr lvl="1"/>
            <a:endParaRPr lang="en-US" dirty="0"/>
          </a:p>
          <a:p>
            <a:r>
              <a:rPr lang="en-US" dirty="0" smtClean="0"/>
              <a:t>Research Office:</a:t>
            </a:r>
          </a:p>
          <a:p>
            <a:pPr lvl="1"/>
            <a:r>
              <a:rPr lang="en-US" dirty="0" smtClean="0"/>
              <a:t>Center funding support</a:t>
            </a:r>
          </a:p>
          <a:p>
            <a:pPr lvl="1"/>
            <a:r>
              <a:rPr lang="en-US" dirty="0" smtClean="0"/>
              <a:t>F&amp;A, Fixed Price contract distributions (mentioned above)</a:t>
            </a:r>
          </a:p>
        </p:txBody>
      </p:sp>
      <p:sp>
        <p:nvSpPr>
          <p:cNvPr id="3" name="Text Placeholder 2"/>
          <p:cNvSpPr>
            <a:spLocks noGrp="1"/>
          </p:cNvSpPr>
          <p:nvPr>
            <p:ph type="body" sz="quarter" idx="12"/>
          </p:nvPr>
        </p:nvSpPr>
        <p:spPr>
          <a:xfrm>
            <a:off x="659305" y="1250184"/>
            <a:ext cx="8349514" cy="743999"/>
          </a:xfrm>
        </p:spPr>
        <p:txBody>
          <a:bodyPr>
            <a:normAutofit/>
          </a:bodyPr>
          <a:lstStyle/>
          <a:p>
            <a:r>
              <a:rPr lang="en-US" dirty="0" smtClean="0"/>
              <a:t>LEVERAGING RESOURCES </a:t>
            </a:r>
          </a:p>
        </p:txBody>
      </p:sp>
    </p:spTree>
    <p:extLst>
      <p:ext uri="{BB962C8B-B14F-4D97-AF65-F5344CB8AC3E}">
        <p14:creationId xmlns:p14="http://schemas.microsoft.com/office/powerpoint/2010/main" val="2787453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1442</Words>
  <Application>Microsoft Office PowerPoint</Application>
  <PresentationFormat>On-screen Show (4:3)</PresentationFormat>
  <Paragraphs>172</Paragraphs>
  <Slides>19</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Arial</vt:lpstr>
      <vt:lpstr>Calibri</vt:lpstr>
      <vt:lpstr>Courier New</vt:lpstr>
      <vt:lpstr>Encode Sans Normal Black</vt:lpstr>
      <vt:lpstr>Lucida Grande</vt:lpstr>
      <vt:lpstr>Orgon Slab</vt:lpstr>
      <vt:lpstr>Orgon Slab ExtraLight</vt:lpstr>
      <vt:lpstr>Orgon Slab Light</vt:lpstr>
      <vt:lpstr>Orgon Slab Medium</vt:lpstr>
      <vt:lpstr>Times New Roman</vt:lpstr>
      <vt:lpstr>Tungsten-Semibold</vt:lpstr>
      <vt:lpstr>Wingdings</vt:lpstr>
      <vt:lpstr>Wingdings 3</vt:lpstr>
      <vt:lpstr>1_Custom Design</vt:lpstr>
      <vt:lpstr>2_Custom Design</vt:lpstr>
      <vt:lpstr>3_Custom Design</vt:lpstr>
      <vt:lpstr>Intro Page</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36</cp:revision>
  <cp:lastPrinted>2018-06-14T16:39:34Z</cp:lastPrinted>
  <dcterms:created xsi:type="dcterms:W3CDTF">2014-10-14T00:51:43Z</dcterms:created>
  <dcterms:modified xsi:type="dcterms:W3CDTF">2018-10-18T17:03:13Z</dcterms:modified>
</cp:coreProperties>
</file>